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90" r:id="rId2"/>
    <p:sldId id="289" r:id="rId3"/>
    <p:sldId id="267" r:id="rId4"/>
    <p:sldId id="270" r:id="rId5"/>
    <p:sldId id="271" r:id="rId6"/>
    <p:sldId id="274" r:id="rId7"/>
    <p:sldId id="275" r:id="rId8"/>
    <p:sldId id="276" r:id="rId9"/>
    <p:sldId id="260" r:id="rId10"/>
    <p:sldId id="261" r:id="rId11"/>
    <p:sldId id="259" r:id="rId12"/>
    <p:sldId id="293" r:id="rId13"/>
    <p:sldId id="294" r:id="rId14"/>
    <p:sldId id="295" r:id="rId15"/>
    <p:sldId id="296" r:id="rId16"/>
    <p:sldId id="277" r:id="rId17"/>
    <p:sldId id="272" r:id="rId18"/>
    <p:sldId id="265" r:id="rId19"/>
    <p:sldId id="282" r:id="rId20"/>
    <p:sldId id="273" r:id="rId21"/>
    <p:sldId id="256" r:id="rId22"/>
    <p:sldId id="291" r:id="rId23"/>
    <p:sldId id="263" r:id="rId24"/>
    <p:sldId id="269" r:id="rId25"/>
    <p:sldId id="283" r:id="rId26"/>
    <p:sldId id="264" r:id="rId27"/>
    <p:sldId id="262" r:id="rId28"/>
    <p:sldId id="258" r:id="rId29"/>
    <p:sldId id="257" r:id="rId30"/>
    <p:sldId id="279" r:id="rId31"/>
    <p:sldId id="292" r:id="rId32"/>
    <p:sldId id="284" r:id="rId33"/>
    <p:sldId id="285" r:id="rId34"/>
    <p:sldId id="287" r:id="rId35"/>
    <p:sldId id="288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CC"/>
    <a:srgbClr val="F9CF59"/>
    <a:srgbClr val="9BAFB5"/>
    <a:srgbClr val="178095"/>
    <a:srgbClr val="6EC6F6"/>
    <a:srgbClr val="DCA50A"/>
    <a:srgbClr val="479D72"/>
    <a:srgbClr val="1E1E1E"/>
    <a:srgbClr val="EAE9E0"/>
    <a:srgbClr val="E198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26" autoAdjust="0"/>
    <p:restoredTop sz="94660"/>
  </p:normalViewPr>
  <p:slideViewPr>
    <p:cSldViewPr snapToGrid="0">
      <p:cViewPr varScale="1">
        <p:scale>
          <a:sx n="85" d="100"/>
          <a:sy n="85" d="100"/>
        </p:scale>
        <p:origin x="61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jpeg>
</file>

<file path=ppt/media/image11.jpg>
</file>

<file path=ppt/media/image12.jpeg>
</file>

<file path=ppt/media/image13.jpe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jpe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48.jpg>
</file>

<file path=ppt/media/image49.jpg>
</file>

<file path=ppt/media/image5.jpg>
</file>

<file path=ppt/media/image50.jpg>
</file>

<file path=ppt/media/image51.jpg>
</file>

<file path=ppt/media/image52.jpg>
</file>

<file path=ppt/media/image53.jpg>
</file>

<file path=ppt/media/image6.jpe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56088-F0B3-459D-8E3E-235B0A7A8748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E9D5E-22DA-4B6E-830D-886BDA389A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05370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56088-F0B3-459D-8E3E-235B0A7A8748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E9D5E-22DA-4B6E-830D-886BDA389A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2323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56088-F0B3-459D-8E3E-235B0A7A8748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E9D5E-22DA-4B6E-830D-886BDA389A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4870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56088-F0B3-459D-8E3E-235B0A7A8748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E9D5E-22DA-4B6E-830D-886BDA389A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999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56088-F0B3-459D-8E3E-235B0A7A8748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E9D5E-22DA-4B6E-830D-886BDA389A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7471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56088-F0B3-459D-8E3E-235B0A7A8748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E9D5E-22DA-4B6E-830D-886BDA389A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5772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56088-F0B3-459D-8E3E-235B0A7A8748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E9D5E-22DA-4B6E-830D-886BDA389A9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850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56088-F0B3-459D-8E3E-235B0A7A8748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E9D5E-22DA-4B6E-830D-886BDA389A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2885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56088-F0B3-459D-8E3E-235B0A7A8748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E9D5E-22DA-4B6E-830D-886BDA389A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1676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56088-F0B3-459D-8E3E-235B0A7A8748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E9D5E-22DA-4B6E-830D-886BDA389A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373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D4956088-F0B3-459D-8E3E-235B0A7A8748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E9D5E-22DA-4B6E-830D-886BDA389A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7749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4956088-F0B3-459D-8E3E-235B0A7A8748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15BE9D5E-22DA-4B6E-830D-886BDA389A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891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jpg"/><Relationship Id="rId13" Type="http://schemas.openxmlformats.org/officeDocument/2006/relationships/image" Target="../media/image44.jpg"/><Relationship Id="rId3" Type="http://schemas.openxmlformats.org/officeDocument/2006/relationships/image" Target="../media/image34.jpg"/><Relationship Id="rId7" Type="http://schemas.openxmlformats.org/officeDocument/2006/relationships/image" Target="../media/image38.jpg"/><Relationship Id="rId12" Type="http://schemas.openxmlformats.org/officeDocument/2006/relationships/image" Target="../media/image43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jpg"/><Relationship Id="rId11" Type="http://schemas.openxmlformats.org/officeDocument/2006/relationships/image" Target="../media/image42.jpg"/><Relationship Id="rId5" Type="http://schemas.openxmlformats.org/officeDocument/2006/relationships/image" Target="../media/image36.jpg"/><Relationship Id="rId10" Type="http://schemas.openxmlformats.org/officeDocument/2006/relationships/image" Target="../media/image41.jpg"/><Relationship Id="rId4" Type="http://schemas.openxmlformats.org/officeDocument/2006/relationships/image" Target="../media/image35.jpg"/><Relationship Id="rId9" Type="http://schemas.openxmlformats.org/officeDocument/2006/relationships/image" Target="../media/image40.jp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jpg"/><Relationship Id="rId3" Type="http://schemas.openxmlformats.org/officeDocument/2006/relationships/image" Target="../media/image46.jpg"/><Relationship Id="rId7" Type="http://schemas.openxmlformats.org/officeDocument/2006/relationships/image" Target="../media/image50.jpg"/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jpg"/><Relationship Id="rId5" Type="http://schemas.openxmlformats.org/officeDocument/2006/relationships/image" Target="../media/image48.jpg"/><Relationship Id="rId4" Type="http://schemas.openxmlformats.org/officeDocument/2006/relationships/image" Target="../media/image47.jpg"/><Relationship Id="rId9" Type="http://schemas.openxmlformats.org/officeDocument/2006/relationships/image" Target="../media/image52.jp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qq_37541097/article/details/116933569" TargetMode="External"/><Relationship Id="rId2" Type="http://schemas.openxmlformats.org/officeDocument/2006/relationships/hyperlink" Target="https://blog.csdn.net/qq_37541097/article/details/114434046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jpeg"/><Relationship Id="rId3" Type="http://schemas.openxmlformats.org/officeDocument/2006/relationships/image" Target="../media/image2.jpg"/><Relationship Id="rId7" Type="http://schemas.openxmlformats.org/officeDocument/2006/relationships/image" Target="../media/image6.jpeg"/><Relationship Id="rId12" Type="http://schemas.openxmlformats.org/officeDocument/2006/relationships/image" Target="../media/image11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11" Type="http://schemas.openxmlformats.org/officeDocument/2006/relationships/image" Target="../media/image10.jpeg"/><Relationship Id="rId5" Type="http://schemas.openxmlformats.org/officeDocument/2006/relationships/image" Target="../media/image4.jpg"/><Relationship Id="rId15" Type="http://schemas.openxmlformats.org/officeDocument/2006/relationships/image" Target="../media/image14.jpg"/><Relationship Id="rId10" Type="http://schemas.openxmlformats.org/officeDocument/2006/relationships/image" Target="../media/image9.jpg"/><Relationship Id="rId4" Type="http://schemas.openxmlformats.org/officeDocument/2006/relationships/image" Target="../media/image3.jpeg"/><Relationship Id="rId9" Type="http://schemas.openxmlformats.org/officeDocument/2006/relationships/image" Target="../media/image8.jpeg"/><Relationship Id="rId1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橢圓 25">
            <a:extLst>
              <a:ext uri="{FF2B5EF4-FFF2-40B4-BE49-F238E27FC236}">
                <a16:creationId xmlns:a16="http://schemas.microsoft.com/office/drawing/2014/main" id="{EDFEE841-64DB-4318-B584-8A426CB5280C}"/>
              </a:ext>
            </a:extLst>
          </p:cNvPr>
          <p:cNvSpPr/>
          <p:nvPr/>
        </p:nvSpPr>
        <p:spPr>
          <a:xfrm rot="16200000">
            <a:off x="8201593" y="1763386"/>
            <a:ext cx="1613648" cy="3192029"/>
          </a:xfrm>
          <a:prstGeom prst="ellipse">
            <a:avLst/>
          </a:prstGeom>
          <a:solidFill>
            <a:srgbClr val="FCE1B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6" name="菱形 5">
            <a:extLst>
              <a:ext uri="{FF2B5EF4-FFF2-40B4-BE49-F238E27FC236}">
                <a16:creationId xmlns:a16="http://schemas.microsoft.com/office/drawing/2014/main" id="{8998FB16-65FA-4FD0-9EA7-02787F5C2AFD}"/>
              </a:ext>
            </a:extLst>
          </p:cNvPr>
          <p:cNvSpPr/>
          <p:nvPr/>
        </p:nvSpPr>
        <p:spPr>
          <a:xfrm rot="19341344">
            <a:off x="4143012" y="-908986"/>
            <a:ext cx="3485769" cy="8675969"/>
          </a:xfrm>
          <a:prstGeom prst="diamond">
            <a:avLst/>
          </a:prstGeom>
          <a:gradFill>
            <a:gsLst>
              <a:gs pos="15000">
                <a:srgbClr val="AACFF0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rgbClr val="76F2C0"/>
              </a:gs>
              <a:gs pos="86000">
                <a:srgbClr val="76F2C0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5" name="等腰三角形 4">
            <a:extLst>
              <a:ext uri="{FF2B5EF4-FFF2-40B4-BE49-F238E27FC236}">
                <a16:creationId xmlns:a16="http://schemas.microsoft.com/office/drawing/2014/main" id="{610FCD9A-0D24-43FE-AC37-61445AB947C8}"/>
              </a:ext>
            </a:extLst>
          </p:cNvPr>
          <p:cNvSpPr/>
          <p:nvPr/>
        </p:nvSpPr>
        <p:spPr>
          <a:xfrm rot="7461987">
            <a:off x="53787" y="631683"/>
            <a:ext cx="3240000" cy="3240000"/>
          </a:xfrm>
          <a:prstGeom prst="triangle">
            <a:avLst>
              <a:gd name="adj" fmla="val 0"/>
            </a:avLst>
          </a:prstGeom>
          <a:gradFill>
            <a:gsLst>
              <a:gs pos="15000">
                <a:srgbClr val="FABBB0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86000">
                <a:schemeClr val="accent1">
                  <a:lumMod val="30000"/>
                  <a:lumOff val="70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id="{4BD80250-4EB3-4C23-BD09-37368A6E7E84}"/>
              </a:ext>
            </a:extLst>
          </p:cNvPr>
          <p:cNvSpPr txBox="1">
            <a:spLocks/>
          </p:cNvSpPr>
          <p:nvPr/>
        </p:nvSpPr>
        <p:spPr bwMode="black">
          <a:xfrm rot="20518663">
            <a:off x="1299557" y="1175193"/>
            <a:ext cx="4151433" cy="813524"/>
          </a:xfrm>
          <a:prstGeom prst="rect">
            <a:avLst/>
          </a:prstGeom>
          <a:noFill/>
          <a:ln w="31750" cap="sq">
            <a:noFill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182880" tIns="182880" rIns="182880" bIns="18288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all" spc="200" normalizeH="0" baseline="0" noProof="0" dirty="0">
                <a:ln>
                  <a:noFill/>
                </a:ln>
                <a:solidFill>
                  <a:srgbClr val="A0988C">
                    <a:lumMod val="20000"/>
                    <a:lumOff val="8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期 中 專 題 報 告</a:t>
            </a:r>
          </a:p>
        </p:txBody>
      </p:sp>
      <p:sp>
        <p:nvSpPr>
          <p:cNvPr id="25" name="橢圓 24">
            <a:extLst>
              <a:ext uri="{FF2B5EF4-FFF2-40B4-BE49-F238E27FC236}">
                <a16:creationId xmlns:a16="http://schemas.microsoft.com/office/drawing/2014/main" id="{F8F33785-09D3-4B05-B816-EEA7DD1C6099}"/>
              </a:ext>
            </a:extLst>
          </p:cNvPr>
          <p:cNvSpPr/>
          <p:nvPr/>
        </p:nvSpPr>
        <p:spPr>
          <a:xfrm>
            <a:off x="586189" y="5470228"/>
            <a:ext cx="2040470" cy="1161896"/>
          </a:xfrm>
          <a:prstGeom prst="ellipse">
            <a:avLst/>
          </a:prstGeom>
          <a:solidFill>
            <a:srgbClr val="FABDB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205DDEAB-871E-408D-A3B5-B63FA982C3FE}"/>
              </a:ext>
            </a:extLst>
          </p:cNvPr>
          <p:cNvSpPr/>
          <p:nvPr/>
        </p:nvSpPr>
        <p:spPr>
          <a:xfrm>
            <a:off x="0" y="2859267"/>
            <a:ext cx="12192000" cy="1000268"/>
          </a:xfrm>
          <a:prstGeom prst="round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800" b="1" i="0" u="none" strike="noStrike" kern="1200" cap="all" spc="20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各牌機車型號之分類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22EBE515-9D68-4312-820C-0CBB1B295D81}"/>
              </a:ext>
            </a:extLst>
          </p:cNvPr>
          <p:cNvSpPr txBox="1"/>
          <p:nvPr/>
        </p:nvSpPr>
        <p:spPr>
          <a:xfrm>
            <a:off x="232212" y="5888708"/>
            <a:ext cx="2828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葉鎮邦</a:t>
            </a: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	</a:t>
            </a:r>
            <a:r>
              <a: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林俊諺</a:t>
            </a: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	</a:t>
            </a:r>
            <a:r>
              <a: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黃華胤</a:t>
            </a:r>
          </a:p>
        </p:txBody>
      </p:sp>
    </p:spTree>
    <p:extLst>
      <p:ext uri="{BB962C8B-B14F-4D97-AF65-F5344CB8AC3E}">
        <p14:creationId xmlns:p14="http://schemas.microsoft.com/office/powerpoint/2010/main" val="30203217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1E4B748C-C56C-4A95-B324-0FA10F6DC2D1}"/>
              </a:ext>
            </a:extLst>
          </p:cNvPr>
          <p:cNvSpPr txBox="1"/>
          <p:nvPr/>
        </p:nvSpPr>
        <p:spPr>
          <a:xfrm>
            <a:off x="2201850" y="2012616"/>
            <a:ext cx="319490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latin typeface="+mj-ea"/>
                <a:ea typeface="+mj-ea"/>
              </a:rPr>
              <a:t>Input</a:t>
            </a:r>
            <a:r>
              <a:rPr lang="zh-TW" altLang="en-US" b="1" dirty="0">
                <a:latin typeface="+mj-ea"/>
                <a:ea typeface="+mj-ea"/>
              </a:rPr>
              <a:t> </a:t>
            </a:r>
            <a:r>
              <a:rPr lang="en-US" altLang="zh-TW" b="1" dirty="0">
                <a:latin typeface="+mj-ea"/>
                <a:ea typeface="+mj-ea"/>
              </a:rPr>
              <a:t>Shape: (224, 224, 3)</a:t>
            </a:r>
          </a:p>
          <a:p>
            <a:endParaRPr lang="en-US" altLang="zh-TW" b="1" dirty="0">
              <a:latin typeface="+mj-ea"/>
              <a:ea typeface="+mj-ea"/>
            </a:endParaRPr>
          </a:p>
          <a:p>
            <a:r>
              <a:rPr lang="en-US" altLang="zh-TW" b="1" dirty="0">
                <a:latin typeface="+mj-ea"/>
                <a:ea typeface="+mj-ea"/>
              </a:rPr>
              <a:t>Batch Size: 16</a:t>
            </a:r>
          </a:p>
          <a:p>
            <a:endParaRPr lang="en-US" altLang="zh-TW" b="1" dirty="0">
              <a:latin typeface="+mj-ea"/>
              <a:ea typeface="+mj-ea"/>
            </a:endParaRPr>
          </a:p>
          <a:p>
            <a:r>
              <a:rPr lang="en-US" altLang="zh-TW" b="1" dirty="0">
                <a:latin typeface="+mj-ea"/>
                <a:ea typeface="+mj-ea"/>
              </a:rPr>
              <a:t>Epoch:</a:t>
            </a:r>
            <a:r>
              <a:rPr lang="zh-TW" altLang="en-US" b="1" dirty="0">
                <a:latin typeface="+mj-ea"/>
                <a:ea typeface="+mj-ea"/>
              </a:rPr>
              <a:t> </a:t>
            </a:r>
            <a:r>
              <a:rPr lang="en-US" altLang="zh-TW" b="1" dirty="0">
                <a:latin typeface="+mj-ea"/>
                <a:ea typeface="+mj-ea"/>
              </a:rPr>
              <a:t>60</a:t>
            </a:r>
          </a:p>
          <a:p>
            <a:endParaRPr lang="en-US" altLang="zh-TW" b="1" dirty="0">
              <a:latin typeface="+mj-ea"/>
              <a:ea typeface="+mj-ea"/>
            </a:endParaRPr>
          </a:p>
          <a:p>
            <a:r>
              <a:rPr lang="en-US" altLang="zh-TW" b="1" dirty="0">
                <a:latin typeface="+mj-ea"/>
                <a:ea typeface="+mj-ea"/>
              </a:rPr>
              <a:t>Optimizer: Adam</a:t>
            </a:r>
          </a:p>
          <a:p>
            <a:endParaRPr lang="en-US" altLang="zh-TW" b="1" dirty="0">
              <a:latin typeface="+mj-ea"/>
              <a:ea typeface="+mj-ea"/>
            </a:endParaRPr>
          </a:p>
          <a:p>
            <a:r>
              <a:rPr lang="en-US" altLang="zh-TW" b="1" dirty="0">
                <a:latin typeface="+mj-ea"/>
                <a:ea typeface="+mj-ea"/>
              </a:rPr>
              <a:t>Learning rate: 0.000064</a:t>
            </a:r>
          </a:p>
          <a:p>
            <a:endParaRPr lang="zh-TW" altLang="en-US" dirty="0"/>
          </a:p>
        </p:txBody>
      </p:sp>
      <p:grpSp>
        <p:nvGrpSpPr>
          <p:cNvPr id="25" name="群組 24">
            <a:extLst>
              <a:ext uri="{FF2B5EF4-FFF2-40B4-BE49-F238E27FC236}">
                <a16:creationId xmlns:a16="http://schemas.microsoft.com/office/drawing/2014/main" id="{C62D626B-DDEC-4E1B-916F-4BDC1714B498}"/>
              </a:ext>
            </a:extLst>
          </p:cNvPr>
          <p:cNvGrpSpPr/>
          <p:nvPr/>
        </p:nvGrpSpPr>
        <p:grpSpPr>
          <a:xfrm>
            <a:off x="6301666" y="2690946"/>
            <a:ext cx="4286176" cy="1476108"/>
            <a:chOff x="4052590" y="552450"/>
            <a:chExt cx="4286176" cy="1476108"/>
          </a:xfrm>
        </p:grpSpPr>
        <p:grpSp>
          <p:nvGrpSpPr>
            <p:cNvPr id="23" name="群組 22">
              <a:extLst>
                <a:ext uri="{FF2B5EF4-FFF2-40B4-BE49-F238E27FC236}">
                  <a16:creationId xmlns:a16="http://schemas.microsoft.com/office/drawing/2014/main" id="{1FB6C26F-3B75-47EC-A5A8-DF09A53CA93E}"/>
                </a:ext>
              </a:extLst>
            </p:cNvPr>
            <p:cNvGrpSpPr/>
            <p:nvPr/>
          </p:nvGrpSpPr>
          <p:grpSpPr>
            <a:xfrm>
              <a:off x="4052590" y="552450"/>
              <a:ext cx="1955851" cy="1476108"/>
              <a:chOff x="4805065" y="637580"/>
              <a:chExt cx="1955851" cy="1476108"/>
            </a:xfrm>
          </p:grpSpPr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C985A310-2EC4-4579-B343-C679EB732513}"/>
                  </a:ext>
                </a:extLst>
              </p:cNvPr>
              <p:cNvSpPr/>
              <p:nvPr/>
            </p:nvSpPr>
            <p:spPr>
              <a:xfrm>
                <a:off x="5492055" y="875705"/>
                <a:ext cx="1057870" cy="1057870"/>
              </a:xfrm>
              <a:prstGeom prst="rect">
                <a:avLst/>
              </a:prstGeom>
              <a:solidFill>
                <a:srgbClr val="0070C0"/>
              </a:solidFill>
              <a:scene3d>
                <a:camera prst="isometricLeftDown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0553A908-D2E8-4430-AB3B-C951B43D4649}"/>
                  </a:ext>
                </a:extLst>
              </p:cNvPr>
              <p:cNvSpPr/>
              <p:nvPr/>
            </p:nvSpPr>
            <p:spPr>
              <a:xfrm>
                <a:off x="5148560" y="875705"/>
                <a:ext cx="1057870" cy="105787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accent6">
                    <a:lumMod val="50000"/>
                  </a:schemeClr>
                </a:solidFill>
              </a:ln>
              <a:scene3d>
                <a:camera prst="isometricLeftDown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A7B79231-FF1C-4782-8479-061A51022D00}"/>
                  </a:ext>
                </a:extLst>
              </p:cNvPr>
              <p:cNvSpPr/>
              <p:nvPr/>
            </p:nvSpPr>
            <p:spPr>
              <a:xfrm>
                <a:off x="4805065" y="875705"/>
                <a:ext cx="1057870" cy="1057870"/>
              </a:xfrm>
              <a:prstGeom prst="rect">
                <a:avLst/>
              </a:prstGeom>
              <a:solidFill>
                <a:srgbClr val="FF0000"/>
              </a:solidFill>
              <a:scene3d>
                <a:camera prst="isometricLeftDown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10" name="弧形 9">
                <a:extLst>
                  <a:ext uri="{FF2B5EF4-FFF2-40B4-BE49-F238E27FC236}">
                    <a16:creationId xmlns:a16="http://schemas.microsoft.com/office/drawing/2014/main" id="{54A7681C-70DE-4A58-9F4A-B10D9B745D5E}"/>
                  </a:ext>
                </a:extLst>
              </p:cNvPr>
              <p:cNvSpPr/>
              <p:nvPr/>
            </p:nvSpPr>
            <p:spPr>
              <a:xfrm>
                <a:off x="6077249" y="917675"/>
                <a:ext cx="323255" cy="614065"/>
              </a:xfrm>
              <a:prstGeom prst="arc">
                <a:avLst>
                  <a:gd name="adj1" fmla="val 17741458"/>
                  <a:gd name="adj2" fmla="val 20722762"/>
                </a:avLst>
              </a:prstGeom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1" name="弧形 10">
                <a:extLst>
                  <a:ext uri="{FF2B5EF4-FFF2-40B4-BE49-F238E27FC236}">
                    <a16:creationId xmlns:a16="http://schemas.microsoft.com/office/drawing/2014/main" id="{210BD9B7-D70C-4C87-8B98-7B12E54AB2FB}"/>
                  </a:ext>
                </a:extLst>
              </p:cNvPr>
              <p:cNvSpPr/>
              <p:nvPr/>
            </p:nvSpPr>
            <p:spPr>
              <a:xfrm rot="16200000">
                <a:off x="5672435" y="636985"/>
                <a:ext cx="238125" cy="323255"/>
              </a:xfrm>
              <a:prstGeom prst="arc">
                <a:avLst>
                  <a:gd name="adj1" fmla="val 17359071"/>
                  <a:gd name="adj2" fmla="val 0"/>
                </a:avLst>
              </a:prstGeom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2F89C842-1F21-4344-A192-859E50AA4CD4}"/>
                  </a:ext>
                </a:extLst>
              </p:cNvPr>
              <p:cNvSpPr/>
              <p:nvPr/>
            </p:nvSpPr>
            <p:spPr>
              <a:xfrm>
                <a:off x="5720060" y="637580"/>
                <a:ext cx="629245" cy="238125"/>
              </a:xfrm>
              <a:prstGeom prst="rect">
                <a:avLst/>
              </a:prstGeom>
              <a:noFill/>
              <a:ln>
                <a:noFill/>
              </a:ln>
              <a:scene3d>
                <a:camera prst="isometricLeftDown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224</a:t>
                </a:r>
                <a:endParaRPr lang="zh-TW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9" name="弧形 18">
                <a:extLst>
                  <a:ext uri="{FF2B5EF4-FFF2-40B4-BE49-F238E27FC236}">
                    <a16:creationId xmlns:a16="http://schemas.microsoft.com/office/drawing/2014/main" id="{34C9C7AF-D0BD-47DC-9CC5-9313CA49A07A}"/>
                  </a:ext>
                </a:extLst>
              </p:cNvPr>
              <p:cNvSpPr/>
              <p:nvPr/>
            </p:nvSpPr>
            <p:spPr>
              <a:xfrm rot="3529340">
                <a:off x="6124647" y="1645028"/>
                <a:ext cx="323255" cy="614065"/>
              </a:xfrm>
              <a:prstGeom prst="arc">
                <a:avLst>
                  <a:gd name="adj1" fmla="val 17741458"/>
                  <a:gd name="adj2" fmla="val 20722762"/>
                </a:avLst>
              </a:prstGeom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0" name="弧形 19">
                <a:extLst>
                  <a:ext uri="{FF2B5EF4-FFF2-40B4-BE49-F238E27FC236}">
                    <a16:creationId xmlns:a16="http://schemas.microsoft.com/office/drawing/2014/main" id="{63E47FEE-A272-44DB-9137-34DBD4F0384B}"/>
                  </a:ext>
                </a:extLst>
              </p:cNvPr>
              <p:cNvSpPr/>
              <p:nvPr/>
            </p:nvSpPr>
            <p:spPr>
              <a:xfrm rot="20262033">
                <a:off x="6294551" y="1175396"/>
                <a:ext cx="238125" cy="323255"/>
              </a:xfrm>
              <a:prstGeom prst="arc">
                <a:avLst>
                  <a:gd name="adj1" fmla="val 17359071"/>
                  <a:gd name="adj2" fmla="val 0"/>
                </a:avLst>
              </a:prstGeom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992DAFA6-3197-440B-AF2B-08FD83503F13}"/>
                  </a:ext>
                </a:extLst>
              </p:cNvPr>
              <p:cNvSpPr/>
              <p:nvPr/>
            </p:nvSpPr>
            <p:spPr>
              <a:xfrm rot="5400000">
                <a:off x="6327231" y="1466469"/>
                <a:ext cx="629245" cy="23812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224</a:t>
                </a:r>
                <a:endParaRPr lang="zh-TW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55FB937D-EB9B-4871-BA4B-4385A2A299D8}"/>
                </a:ext>
              </a:extLst>
            </p:cNvPr>
            <p:cNvSpPr txBox="1"/>
            <p:nvPr/>
          </p:nvSpPr>
          <p:spPr>
            <a:xfrm>
              <a:off x="6289106" y="904011"/>
              <a:ext cx="204966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4800" dirty="0"/>
                <a:t>X</a:t>
              </a:r>
              <a:r>
                <a:rPr lang="zh-TW" altLang="en-US" sz="4800" dirty="0"/>
                <a:t> </a:t>
              </a:r>
              <a:r>
                <a:rPr lang="en-US" altLang="zh-TW" sz="4800" dirty="0"/>
                <a:t>16</a:t>
              </a:r>
              <a:endParaRPr lang="zh-TW" altLang="en-US" sz="4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2177109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E5414036-BE38-4593-9F8F-9E59E7169EB0}"/>
              </a:ext>
            </a:extLst>
          </p:cNvPr>
          <p:cNvSpPr/>
          <p:nvPr/>
        </p:nvSpPr>
        <p:spPr>
          <a:xfrm>
            <a:off x="428625" y="1533706"/>
            <a:ext cx="6553200" cy="3790588"/>
          </a:xfrm>
          <a:prstGeom prst="rect">
            <a:avLst/>
          </a:prstGeom>
          <a:solidFill>
            <a:srgbClr val="1E1E1E">
              <a:alpha val="99000"/>
            </a:srgbClr>
          </a:solidFill>
          <a:scene3d>
            <a:camera prst="orthographicFront"/>
            <a:lightRig rig="threePt" dir="t"/>
          </a:scene3d>
          <a:sp3d contourW="25400" prstMaterial="matte">
            <a:extrusionClr>
              <a:srgbClr val="DCA50A"/>
            </a:extrusionClr>
            <a:contourClr>
              <a:schemeClr val="tx1">
                <a:lumMod val="75000"/>
                <a:lumOff val="2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b="0" dirty="0" err="1">
                <a:solidFill>
                  <a:srgbClr val="479D72"/>
                </a:solidFill>
                <a:effectLst/>
                <a:latin typeface="Consolas" panose="020B0609020204030204" pitchFamily="49" charset="0"/>
              </a:rPr>
              <a:t>ImageDataGenerator</a:t>
            </a:r>
            <a:r>
              <a:rPr lang="en-US" altLang="zh-TW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altLang="zh-TW" sz="2000" dirty="0">
                <a:solidFill>
                  <a:srgbClr val="D4D4D4"/>
                </a:solidFill>
                <a:latin typeface="Consolas" panose="020B0609020204030204" pitchFamily="49" charset="0"/>
              </a:rPr>
              <a:t>		</a:t>
            </a:r>
            <a:r>
              <a:rPr lang="zh-TW" alt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      </a:t>
            </a:r>
            <a:r>
              <a:rPr lang="en-US" altLang="zh-TW" sz="2000" dirty="0">
                <a:solidFill>
                  <a:srgbClr val="D4D4D4"/>
                </a:solidFill>
                <a:latin typeface="Consolas" panose="020B0609020204030204" pitchFamily="49" charset="0"/>
              </a:rPr>
              <a:t>		   </a:t>
            </a:r>
            <a:r>
              <a:rPr lang="en-US" altLang="zh-TW" sz="2000" dirty="0">
                <a:solidFill>
                  <a:srgbClr val="00B050"/>
                </a:solidFill>
                <a:latin typeface="Consolas" panose="020B0609020204030204" pitchFamily="49" charset="0"/>
              </a:rPr>
              <a:t>#</a:t>
            </a:r>
            <a:r>
              <a:rPr lang="en-US" altLang="zh-TW" sz="20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rescale=1./255, </a:t>
            </a:r>
          </a:p>
          <a:p>
            <a:r>
              <a:rPr lang="en-US" altLang="zh-TW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</a:t>
            </a:r>
            <a:r>
              <a:rPr lang="en-US" altLang="zh-TW" sz="2000" dirty="0" err="1">
                <a:solidFill>
                  <a:srgbClr val="6EC6F6"/>
                </a:solidFill>
                <a:latin typeface="Consolas" panose="020B0609020204030204" pitchFamily="49" charset="0"/>
              </a:rPr>
              <a:t>rotation_range</a:t>
            </a:r>
            <a:r>
              <a:rPr lang="en-US" altLang="zh-TW" sz="2000" b="0" dirty="0">
                <a:solidFill>
                  <a:srgbClr val="B4B4B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zh-TW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TW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</a:t>
            </a:r>
            <a:r>
              <a:rPr lang="en-US" altLang="zh-TW" sz="2000" dirty="0" err="1">
                <a:solidFill>
                  <a:srgbClr val="6EC6F6"/>
                </a:solidFill>
                <a:latin typeface="Consolas" panose="020B0609020204030204" pitchFamily="49" charset="0"/>
              </a:rPr>
              <a:t>width_shift_range</a:t>
            </a:r>
            <a:r>
              <a:rPr lang="en-US" altLang="zh-TW" sz="2000" b="0" dirty="0">
                <a:solidFill>
                  <a:srgbClr val="B4B4B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0.15</a:t>
            </a:r>
            <a:r>
              <a:rPr lang="en-US" altLang="zh-TW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TW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</a:t>
            </a:r>
            <a:r>
              <a:rPr lang="en-US" altLang="zh-TW" sz="2000" dirty="0" err="1">
                <a:solidFill>
                  <a:srgbClr val="6EC6F6"/>
                </a:solidFill>
                <a:latin typeface="Consolas" panose="020B0609020204030204" pitchFamily="49" charset="0"/>
              </a:rPr>
              <a:t>height_shift_range</a:t>
            </a:r>
            <a:r>
              <a:rPr lang="en-US" altLang="zh-TW" sz="2000" b="0" dirty="0">
                <a:solidFill>
                  <a:srgbClr val="B4B4B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0.15</a:t>
            </a:r>
            <a:r>
              <a:rPr lang="en-US" altLang="zh-TW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TW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</a:t>
            </a:r>
            <a:r>
              <a:rPr lang="en-US" altLang="zh-TW" sz="2000" dirty="0" err="1">
                <a:solidFill>
                  <a:srgbClr val="6EC6F6"/>
                </a:solidFill>
                <a:latin typeface="Consolas" panose="020B0609020204030204" pitchFamily="49" charset="0"/>
              </a:rPr>
              <a:t>shear_range</a:t>
            </a:r>
            <a:r>
              <a:rPr lang="en-US" altLang="zh-TW" sz="2000" b="0" dirty="0">
                <a:solidFill>
                  <a:srgbClr val="B4B4B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0.10</a:t>
            </a:r>
            <a:r>
              <a:rPr lang="en-US" altLang="zh-TW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altLang="zh-TW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</a:t>
            </a:r>
            <a:r>
              <a:rPr lang="en-US" altLang="zh-TW" sz="2000" dirty="0" err="1">
                <a:solidFill>
                  <a:srgbClr val="6EC6F6"/>
                </a:solidFill>
                <a:latin typeface="Consolas" panose="020B0609020204030204" pitchFamily="49" charset="0"/>
              </a:rPr>
              <a:t>zoom_range</a:t>
            </a:r>
            <a:r>
              <a:rPr lang="en-US" altLang="zh-TW" sz="2000" b="0" dirty="0">
                <a:solidFill>
                  <a:srgbClr val="B4B4B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altLang="zh-TW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zh-TW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TW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1.1</a:t>
            </a:r>
            <a:r>
              <a:rPr lang="en-US" altLang="zh-TW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US" altLang="zh-TW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</a:t>
            </a:r>
            <a:r>
              <a:rPr lang="en-US" altLang="zh-TW" sz="2000" dirty="0" err="1">
                <a:solidFill>
                  <a:srgbClr val="6EC6F6"/>
                </a:solidFill>
                <a:latin typeface="Consolas" panose="020B0609020204030204" pitchFamily="49" charset="0"/>
              </a:rPr>
              <a:t>horizontal_flip</a:t>
            </a:r>
            <a:r>
              <a:rPr lang="en-US" altLang="zh-TW" sz="2000" b="0" dirty="0">
                <a:solidFill>
                  <a:srgbClr val="B4B4B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zh-TW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TW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zh-TW" alt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2000" dirty="0" err="1">
                <a:solidFill>
                  <a:srgbClr val="6EC6F6"/>
                </a:solidFill>
                <a:latin typeface="Consolas" panose="020B0609020204030204" pitchFamily="49" charset="0"/>
              </a:rPr>
              <a:t>fill_mode</a:t>
            </a:r>
            <a:r>
              <a:rPr lang="en-US" altLang="zh-TW" sz="2000" b="0" dirty="0">
                <a:solidFill>
                  <a:srgbClr val="B4B4B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sz="2000" b="0" dirty="0">
                <a:solidFill>
                  <a:srgbClr val="D69D85"/>
                </a:solidFill>
                <a:effectLst/>
                <a:latin typeface="Consolas" panose="020B0609020204030204" pitchFamily="49" charset="0"/>
              </a:rPr>
              <a:t>'constant’</a:t>
            </a:r>
            <a:r>
              <a:rPr lang="en-US" altLang="zh-TW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TW" sz="2000" dirty="0">
                <a:solidFill>
                  <a:srgbClr val="D4D4D4"/>
                </a:solidFill>
                <a:latin typeface="Consolas" panose="020B0609020204030204" pitchFamily="49" charset="0"/>
              </a:rPr>
              <a:t>		     </a:t>
            </a:r>
            <a:r>
              <a:rPr lang="en-US" altLang="zh-TW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		   </a:t>
            </a:r>
            <a:r>
              <a:rPr lang="en-US" altLang="zh-TW" sz="2000" dirty="0" err="1">
                <a:solidFill>
                  <a:srgbClr val="6EC6F6"/>
                </a:solidFill>
                <a:latin typeface="Consolas" panose="020B0609020204030204" pitchFamily="49" charset="0"/>
              </a:rPr>
              <a:t>cval</a:t>
            </a:r>
            <a:r>
              <a:rPr lang="en-US" altLang="zh-TW" sz="2000" b="0" dirty="0">
                <a:solidFill>
                  <a:srgbClr val="B4B4B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</a:p>
          <a:p>
            <a:r>
              <a:rPr lang="en-US" altLang="zh-TW" sz="2000" dirty="0">
                <a:solidFill>
                  <a:srgbClr val="B5CEA8"/>
                </a:solidFill>
                <a:latin typeface="Consolas" panose="020B0609020204030204" pitchFamily="49" charset="0"/>
              </a:rPr>
              <a:t>		</a:t>
            </a:r>
            <a:r>
              <a:rPr lang="zh-TW" altLang="en-US" sz="2000" dirty="0">
                <a:solidFill>
                  <a:srgbClr val="B5CEA8"/>
                </a:solidFill>
                <a:latin typeface="Consolas" panose="020B0609020204030204" pitchFamily="49" charset="0"/>
              </a:rPr>
              <a:t>     </a:t>
            </a:r>
            <a:r>
              <a:rPr lang="en-US" altLang="zh-TW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5B112F0-46E4-4D07-B803-61BE8E65CC00}"/>
              </a:ext>
            </a:extLst>
          </p:cNvPr>
          <p:cNvSpPr txBox="1"/>
          <p:nvPr/>
        </p:nvSpPr>
        <p:spPr>
          <a:xfrm>
            <a:off x="7362825" y="5971276"/>
            <a:ext cx="2000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horizontal_flip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: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46FBE37-9993-4C81-9EEC-CF5D884AAF2E}"/>
              </a:ext>
            </a:extLst>
          </p:cNvPr>
          <p:cNvSpPr txBox="1"/>
          <p:nvPr/>
        </p:nvSpPr>
        <p:spPr>
          <a:xfrm>
            <a:off x="8360569" y="3805910"/>
            <a:ext cx="8858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shear :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822782C7-83E9-4D06-9E89-1501CA8D4251}"/>
              </a:ext>
            </a:extLst>
          </p:cNvPr>
          <p:cNvSpPr txBox="1"/>
          <p:nvPr/>
        </p:nvSpPr>
        <p:spPr>
          <a:xfrm>
            <a:off x="7762875" y="1745320"/>
            <a:ext cx="14835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width_shift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7B403B76-7859-4004-8E58-DC5E4E7B8E01}"/>
              </a:ext>
            </a:extLst>
          </p:cNvPr>
          <p:cNvSpPr txBox="1"/>
          <p:nvPr/>
        </p:nvSpPr>
        <p:spPr>
          <a:xfrm>
            <a:off x="7941469" y="715025"/>
            <a:ext cx="13049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Rotation: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B8D7368-B12D-4019-899C-5C4A9CC4AF40}"/>
              </a:ext>
            </a:extLst>
          </p:cNvPr>
          <p:cNvSpPr txBox="1"/>
          <p:nvPr/>
        </p:nvSpPr>
        <p:spPr>
          <a:xfrm>
            <a:off x="7668783" y="2775615"/>
            <a:ext cx="15776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height_shift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: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675A8518-65F5-4695-9046-F4672B7244E5}"/>
              </a:ext>
            </a:extLst>
          </p:cNvPr>
          <p:cNvSpPr txBox="1"/>
          <p:nvPr/>
        </p:nvSpPr>
        <p:spPr>
          <a:xfrm>
            <a:off x="8360569" y="4836205"/>
            <a:ext cx="8858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zoom :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621AC8FD-E1B6-49F3-A142-153B347730FF}"/>
              </a:ext>
            </a:extLst>
          </p:cNvPr>
          <p:cNvSpPr/>
          <p:nvPr/>
        </p:nvSpPr>
        <p:spPr>
          <a:xfrm rot="20325314">
            <a:off x="10236991" y="617481"/>
            <a:ext cx="615585" cy="564420"/>
          </a:xfrm>
          <a:prstGeom prst="roundRect">
            <a:avLst/>
          </a:prstGeom>
          <a:gradFill flip="none" rotWithShape="1">
            <a:gsLst>
              <a:gs pos="25000">
                <a:schemeClr val="accent1">
                  <a:lumMod val="5000"/>
                  <a:lumOff val="95000"/>
                </a:schemeClr>
              </a:gs>
              <a:gs pos="75000">
                <a:srgbClr val="6EC6F6"/>
              </a:gs>
            </a:gsLst>
            <a:lin ang="10800000" scaled="1"/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6F82E075-4066-4FF7-8A81-6AC156FF6DAF}"/>
              </a:ext>
            </a:extLst>
          </p:cNvPr>
          <p:cNvSpPr/>
          <p:nvPr/>
        </p:nvSpPr>
        <p:spPr>
          <a:xfrm>
            <a:off x="10058400" y="1647776"/>
            <a:ext cx="972768" cy="564420"/>
          </a:xfrm>
          <a:prstGeom prst="roundRect">
            <a:avLst/>
          </a:prstGeom>
          <a:gradFill>
            <a:gsLst>
              <a:gs pos="25000">
                <a:schemeClr val="accent1">
                  <a:lumMod val="5000"/>
                  <a:lumOff val="95000"/>
                </a:schemeClr>
              </a:gs>
              <a:gs pos="75000">
                <a:srgbClr val="6EC6F6"/>
              </a:gs>
            </a:gsLst>
            <a:lin ang="10800000" scaled="1"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B97FB203-5BD7-4FEB-8177-1BCB647DA23B}"/>
              </a:ext>
            </a:extLst>
          </p:cNvPr>
          <p:cNvSpPr/>
          <p:nvPr/>
        </p:nvSpPr>
        <p:spPr>
          <a:xfrm>
            <a:off x="10236991" y="3708366"/>
            <a:ext cx="615585" cy="564420"/>
          </a:xfrm>
          <a:prstGeom prst="roundRect">
            <a:avLst/>
          </a:prstGeom>
          <a:gradFill>
            <a:gsLst>
              <a:gs pos="25000">
                <a:schemeClr val="accent1">
                  <a:lumMod val="5000"/>
                  <a:lumOff val="95000"/>
                </a:schemeClr>
              </a:gs>
              <a:gs pos="75000">
                <a:srgbClr val="6EC6F6"/>
              </a:gs>
            </a:gsLst>
            <a:lin ang="10800000" scaled="1"/>
          </a:gradFill>
          <a:ln>
            <a:solidFill>
              <a:schemeClr val="accent1">
                <a:lumMod val="75000"/>
              </a:schemeClr>
            </a:solidFill>
          </a:ln>
          <a:scene3d>
            <a:camera prst="isometricRight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矩形: 圓角 26">
            <a:extLst>
              <a:ext uri="{FF2B5EF4-FFF2-40B4-BE49-F238E27FC236}">
                <a16:creationId xmlns:a16="http://schemas.microsoft.com/office/drawing/2014/main" id="{E1E2BE6E-9B8B-4D75-BBD7-22B292189EC7}"/>
              </a:ext>
            </a:extLst>
          </p:cNvPr>
          <p:cNvSpPr/>
          <p:nvPr/>
        </p:nvSpPr>
        <p:spPr>
          <a:xfrm>
            <a:off x="10236991" y="5976212"/>
            <a:ext cx="615585" cy="564420"/>
          </a:xfrm>
          <a:prstGeom prst="roundRect">
            <a:avLst/>
          </a:prstGeom>
          <a:gradFill>
            <a:gsLst>
              <a:gs pos="75000">
                <a:schemeClr val="accent1">
                  <a:lumMod val="5000"/>
                  <a:lumOff val="95000"/>
                </a:schemeClr>
              </a:gs>
              <a:gs pos="25000">
                <a:srgbClr val="6EC6F6"/>
              </a:gs>
            </a:gsLst>
            <a:lin ang="10800000" scaled="1"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00F09191-F814-4EEF-A033-AD89CD934CB3}"/>
              </a:ext>
            </a:extLst>
          </p:cNvPr>
          <p:cNvSpPr/>
          <p:nvPr/>
        </p:nvSpPr>
        <p:spPr>
          <a:xfrm>
            <a:off x="10155648" y="4661889"/>
            <a:ext cx="778272" cy="713584"/>
          </a:xfrm>
          <a:prstGeom prst="roundRect">
            <a:avLst/>
          </a:prstGeom>
          <a:gradFill>
            <a:gsLst>
              <a:gs pos="25000">
                <a:schemeClr val="accent1">
                  <a:lumMod val="5000"/>
                  <a:lumOff val="95000"/>
                </a:schemeClr>
              </a:gs>
              <a:gs pos="75000">
                <a:srgbClr val="6EC6F6"/>
              </a:gs>
            </a:gsLst>
            <a:lin ang="10800000" scaled="1"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2" name="箭號: 弧形右彎 31">
            <a:extLst>
              <a:ext uri="{FF2B5EF4-FFF2-40B4-BE49-F238E27FC236}">
                <a16:creationId xmlns:a16="http://schemas.microsoft.com/office/drawing/2014/main" id="{9F02E990-15E2-400F-83AA-FC7640DA1246}"/>
              </a:ext>
            </a:extLst>
          </p:cNvPr>
          <p:cNvSpPr/>
          <p:nvPr/>
        </p:nvSpPr>
        <p:spPr>
          <a:xfrm>
            <a:off x="10366679" y="5787165"/>
            <a:ext cx="297273" cy="184666"/>
          </a:xfrm>
          <a:prstGeom prst="curved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35" name="箭號: 弧形左彎 34">
            <a:extLst>
              <a:ext uri="{FF2B5EF4-FFF2-40B4-BE49-F238E27FC236}">
                <a16:creationId xmlns:a16="http://schemas.microsoft.com/office/drawing/2014/main" id="{C6897C24-01A8-4271-AD33-C6A3ED63974A}"/>
              </a:ext>
            </a:extLst>
          </p:cNvPr>
          <p:cNvSpPr/>
          <p:nvPr/>
        </p:nvSpPr>
        <p:spPr>
          <a:xfrm flipV="1">
            <a:off x="10933919" y="3968609"/>
            <a:ext cx="298800" cy="183600"/>
          </a:xfrm>
          <a:prstGeom prst="curvedLef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36" name="箭號: 向右 35">
            <a:extLst>
              <a:ext uri="{FF2B5EF4-FFF2-40B4-BE49-F238E27FC236}">
                <a16:creationId xmlns:a16="http://schemas.microsoft.com/office/drawing/2014/main" id="{4D6438C4-EE04-4AF4-A7C5-8A7B7FAFD24D}"/>
              </a:ext>
            </a:extLst>
          </p:cNvPr>
          <p:cNvSpPr/>
          <p:nvPr/>
        </p:nvSpPr>
        <p:spPr>
          <a:xfrm>
            <a:off x="11136688" y="1838186"/>
            <a:ext cx="391306" cy="183600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7" name="箭號: 向右 36">
            <a:extLst>
              <a:ext uri="{FF2B5EF4-FFF2-40B4-BE49-F238E27FC236}">
                <a16:creationId xmlns:a16="http://schemas.microsoft.com/office/drawing/2014/main" id="{5D5A7180-60D4-459D-9DAE-A83CB3A94E63}"/>
              </a:ext>
            </a:extLst>
          </p:cNvPr>
          <p:cNvSpPr/>
          <p:nvPr/>
        </p:nvSpPr>
        <p:spPr>
          <a:xfrm flipH="1">
            <a:off x="9555448" y="1838186"/>
            <a:ext cx="391306" cy="183600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矩形: 圓角 38">
            <a:extLst>
              <a:ext uri="{FF2B5EF4-FFF2-40B4-BE49-F238E27FC236}">
                <a16:creationId xmlns:a16="http://schemas.microsoft.com/office/drawing/2014/main" id="{A995DADD-6948-4455-AA40-5488C72D0C03}"/>
              </a:ext>
            </a:extLst>
          </p:cNvPr>
          <p:cNvSpPr/>
          <p:nvPr/>
        </p:nvSpPr>
        <p:spPr>
          <a:xfrm rot="16200000">
            <a:off x="10254152" y="2710713"/>
            <a:ext cx="599156" cy="495361"/>
          </a:xfrm>
          <a:prstGeom prst="roundRect">
            <a:avLst/>
          </a:prstGeom>
          <a:gradFill>
            <a:gsLst>
              <a:gs pos="25000">
                <a:schemeClr val="accent1">
                  <a:lumMod val="5000"/>
                  <a:lumOff val="95000"/>
                </a:schemeClr>
              </a:gs>
              <a:gs pos="75000">
                <a:srgbClr val="6EC6F6"/>
              </a:gs>
            </a:gsLst>
            <a:lin ang="16200000" scaled="0"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箭號: 向右 39">
            <a:extLst>
              <a:ext uri="{FF2B5EF4-FFF2-40B4-BE49-F238E27FC236}">
                <a16:creationId xmlns:a16="http://schemas.microsoft.com/office/drawing/2014/main" id="{5B695EC0-86A6-4E5D-883F-C809FB871343}"/>
              </a:ext>
            </a:extLst>
          </p:cNvPr>
          <p:cNvSpPr/>
          <p:nvPr/>
        </p:nvSpPr>
        <p:spPr>
          <a:xfrm rot="16200000">
            <a:off x="10433222" y="2392747"/>
            <a:ext cx="241017" cy="161136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1" name="箭號: 向右 40">
            <a:extLst>
              <a:ext uri="{FF2B5EF4-FFF2-40B4-BE49-F238E27FC236}">
                <a16:creationId xmlns:a16="http://schemas.microsoft.com/office/drawing/2014/main" id="{0D3FF721-D398-4636-B54F-47F72422B479}"/>
              </a:ext>
            </a:extLst>
          </p:cNvPr>
          <p:cNvSpPr/>
          <p:nvPr/>
        </p:nvSpPr>
        <p:spPr>
          <a:xfrm rot="16200000" flipH="1">
            <a:off x="10433222" y="3366678"/>
            <a:ext cx="241017" cy="161136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44" name="直線單箭頭接點 43">
            <a:extLst>
              <a:ext uri="{FF2B5EF4-FFF2-40B4-BE49-F238E27FC236}">
                <a16:creationId xmlns:a16="http://schemas.microsoft.com/office/drawing/2014/main" id="{62D62792-0366-461E-BEA4-940ED3EA04CE}"/>
              </a:ext>
            </a:extLst>
          </p:cNvPr>
          <p:cNvCxnSpPr>
            <a:cxnSpLocks/>
          </p:cNvCxnSpPr>
          <p:nvPr/>
        </p:nvCxnSpPr>
        <p:spPr>
          <a:xfrm rot="2700000">
            <a:off x="10864363" y="5534375"/>
            <a:ext cx="387315" cy="0"/>
          </a:xfrm>
          <a:prstGeom prst="straightConnector1">
            <a:avLst/>
          </a:prstGeom>
          <a:ln w="41275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單箭頭接點 47">
            <a:extLst>
              <a:ext uri="{FF2B5EF4-FFF2-40B4-BE49-F238E27FC236}">
                <a16:creationId xmlns:a16="http://schemas.microsoft.com/office/drawing/2014/main" id="{BDABCF7C-7AD2-4AA3-9B83-1549FD224136}"/>
              </a:ext>
            </a:extLst>
          </p:cNvPr>
          <p:cNvCxnSpPr>
            <a:cxnSpLocks/>
          </p:cNvCxnSpPr>
          <p:nvPr/>
        </p:nvCxnSpPr>
        <p:spPr>
          <a:xfrm rot="18900000" flipH="1">
            <a:off x="9839723" y="5534374"/>
            <a:ext cx="387315" cy="0"/>
          </a:xfrm>
          <a:prstGeom prst="straightConnector1">
            <a:avLst/>
          </a:prstGeom>
          <a:ln w="41275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單箭頭接點 48">
            <a:extLst>
              <a:ext uri="{FF2B5EF4-FFF2-40B4-BE49-F238E27FC236}">
                <a16:creationId xmlns:a16="http://schemas.microsoft.com/office/drawing/2014/main" id="{39126CE3-8935-45D0-AF70-905F86878BA2}"/>
              </a:ext>
            </a:extLst>
          </p:cNvPr>
          <p:cNvCxnSpPr>
            <a:cxnSpLocks/>
          </p:cNvCxnSpPr>
          <p:nvPr/>
        </p:nvCxnSpPr>
        <p:spPr>
          <a:xfrm rot="18900000" flipV="1">
            <a:off x="10873889" y="4506743"/>
            <a:ext cx="387315" cy="0"/>
          </a:xfrm>
          <a:prstGeom prst="straightConnector1">
            <a:avLst/>
          </a:prstGeom>
          <a:ln w="41275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單箭頭接點 49">
            <a:extLst>
              <a:ext uri="{FF2B5EF4-FFF2-40B4-BE49-F238E27FC236}">
                <a16:creationId xmlns:a16="http://schemas.microsoft.com/office/drawing/2014/main" id="{58EE0692-326E-45DF-9EFA-445DF6914211}"/>
              </a:ext>
            </a:extLst>
          </p:cNvPr>
          <p:cNvCxnSpPr>
            <a:cxnSpLocks/>
          </p:cNvCxnSpPr>
          <p:nvPr/>
        </p:nvCxnSpPr>
        <p:spPr>
          <a:xfrm rot="2700000" flipH="1" flipV="1">
            <a:off x="9830199" y="4506742"/>
            <a:ext cx="387315" cy="0"/>
          </a:xfrm>
          <a:prstGeom prst="straightConnector1">
            <a:avLst/>
          </a:prstGeom>
          <a:ln w="41275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箭號: 圓形 51">
            <a:extLst>
              <a:ext uri="{FF2B5EF4-FFF2-40B4-BE49-F238E27FC236}">
                <a16:creationId xmlns:a16="http://schemas.microsoft.com/office/drawing/2014/main" id="{F48AA67B-ED6C-45C0-B056-D011208A8FDD}"/>
              </a:ext>
            </a:extLst>
          </p:cNvPr>
          <p:cNvSpPr/>
          <p:nvPr/>
        </p:nvSpPr>
        <p:spPr>
          <a:xfrm rot="4647434" flipH="1">
            <a:off x="10654426" y="371714"/>
            <a:ext cx="552365" cy="728003"/>
          </a:xfrm>
          <a:prstGeom prst="circularArrow">
            <a:avLst>
              <a:gd name="adj1" fmla="val 19743"/>
              <a:gd name="adj2" fmla="val 1378812"/>
              <a:gd name="adj3" fmla="val 18455345"/>
              <a:gd name="adj4" fmla="val 13694982"/>
              <a:gd name="adj5" fmla="val 1519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53" name="箭號: 圓形 52">
            <a:extLst>
              <a:ext uri="{FF2B5EF4-FFF2-40B4-BE49-F238E27FC236}">
                <a16:creationId xmlns:a16="http://schemas.microsoft.com/office/drawing/2014/main" id="{722A6BD3-9547-465C-A6AF-7AD081486AC3}"/>
              </a:ext>
            </a:extLst>
          </p:cNvPr>
          <p:cNvSpPr/>
          <p:nvPr/>
        </p:nvSpPr>
        <p:spPr>
          <a:xfrm rot="13389237" flipH="1">
            <a:off x="9831448" y="720356"/>
            <a:ext cx="552365" cy="728003"/>
          </a:xfrm>
          <a:prstGeom prst="circularArrow">
            <a:avLst>
              <a:gd name="adj1" fmla="val 19743"/>
              <a:gd name="adj2" fmla="val 1378812"/>
              <a:gd name="adj3" fmla="val 18455345"/>
              <a:gd name="adj4" fmla="val 13169542"/>
              <a:gd name="adj5" fmla="val 1519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54" name="箭號: 弧形右彎 53">
            <a:extLst>
              <a:ext uri="{FF2B5EF4-FFF2-40B4-BE49-F238E27FC236}">
                <a16:creationId xmlns:a16="http://schemas.microsoft.com/office/drawing/2014/main" id="{5B32B0BC-AE82-4601-A820-F0F7099CA3B4}"/>
              </a:ext>
            </a:extLst>
          </p:cNvPr>
          <p:cNvSpPr/>
          <p:nvPr/>
        </p:nvSpPr>
        <p:spPr>
          <a:xfrm>
            <a:off x="9939718" y="3990576"/>
            <a:ext cx="297273" cy="184666"/>
          </a:xfrm>
          <a:prstGeom prst="curved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grpSp>
        <p:nvGrpSpPr>
          <p:cNvPr id="57" name="群組 56">
            <a:extLst>
              <a:ext uri="{FF2B5EF4-FFF2-40B4-BE49-F238E27FC236}">
                <a16:creationId xmlns:a16="http://schemas.microsoft.com/office/drawing/2014/main" id="{B3BE5536-ECCA-4F30-86C1-FAB0FF7BC016}"/>
              </a:ext>
            </a:extLst>
          </p:cNvPr>
          <p:cNvGrpSpPr/>
          <p:nvPr/>
        </p:nvGrpSpPr>
        <p:grpSpPr>
          <a:xfrm>
            <a:off x="10553731" y="5662686"/>
            <a:ext cx="778272" cy="369332"/>
            <a:chOff x="10553731" y="5662686"/>
            <a:chExt cx="778272" cy="369332"/>
          </a:xfrm>
        </p:grpSpPr>
        <p:sp>
          <p:nvSpPr>
            <p:cNvPr id="55" name="文字方塊 54">
              <a:extLst>
                <a:ext uri="{FF2B5EF4-FFF2-40B4-BE49-F238E27FC236}">
                  <a16:creationId xmlns:a16="http://schemas.microsoft.com/office/drawing/2014/main" id="{DB84038B-57B3-4CDC-9BAA-D78C7153A488}"/>
                </a:ext>
              </a:extLst>
            </p:cNvPr>
            <p:cNvSpPr txBox="1"/>
            <p:nvPr/>
          </p:nvSpPr>
          <p:spPr>
            <a:xfrm>
              <a:off x="10553731" y="5662686"/>
              <a:ext cx="7782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b="1" dirty="0">
                  <a:solidFill>
                    <a:schemeClr val="accent1">
                      <a:lumMod val="75000"/>
                    </a:schemeClr>
                  </a:solidFill>
                  <a:latin typeface="Bahnschrift SemiBold Condensed" panose="020B0502040204020203" pitchFamily="34" charset="0"/>
                </a:rPr>
                <a:t>180</a:t>
              </a:r>
              <a:endParaRPr lang="zh-TW" altLang="en-US" b="1" dirty="0">
                <a:solidFill>
                  <a:schemeClr val="accent1">
                    <a:lumMod val="75000"/>
                  </a:schemeClr>
                </a:solidFill>
                <a:latin typeface="Bahnschrift SemiBold Condensed" panose="020B0502040204020203" pitchFamily="34" charset="0"/>
              </a:endParaRPr>
            </a:p>
          </p:txBody>
        </p:sp>
        <p:sp>
          <p:nvSpPr>
            <p:cNvPr id="56" name="橢圓 55">
              <a:extLst>
                <a:ext uri="{FF2B5EF4-FFF2-40B4-BE49-F238E27FC236}">
                  <a16:creationId xmlns:a16="http://schemas.microsoft.com/office/drawing/2014/main" id="{9A9394BC-3211-4242-9ECA-90FBD7F72308}"/>
                </a:ext>
              </a:extLst>
            </p:cNvPr>
            <p:cNvSpPr/>
            <p:nvPr/>
          </p:nvSpPr>
          <p:spPr>
            <a:xfrm>
              <a:off x="11081606" y="5717743"/>
              <a:ext cx="36000" cy="36000"/>
            </a:xfrm>
            <a:prstGeom prst="ellipse">
              <a:avLst/>
            </a:prstGeom>
            <a:noFill/>
            <a:ln w="158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58" name="文字方塊 57">
            <a:extLst>
              <a:ext uri="{FF2B5EF4-FFF2-40B4-BE49-F238E27FC236}">
                <a16:creationId xmlns:a16="http://schemas.microsoft.com/office/drawing/2014/main" id="{CA594373-2283-4CFA-BD06-6FAEA8A3A319}"/>
              </a:ext>
            </a:extLst>
          </p:cNvPr>
          <p:cNvSpPr txBox="1"/>
          <p:nvPr/>
        </p:nvSpPr>
        <p:spPr>
          <a:xfrm>
            <a:off x="428626" y="629913"/>
            <a:ext cx="4591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Image Augmentation(</a:t>
            </a:r>
            <a:r>
              <a:rPr lang="zh-TW" altLang="en-US" sz="2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圖像增強</a:t>
            </a:r>
            <a:r>
              <a:rPr lang="en-US" altLang="zh-TW" sz="2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003901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0743AE95-F766-4A40-9632-B80AFEEFA360}"/>
              </a:ext>
            </a:extLst>
          </p:cNvPr>
          <p:cNvSpPr txBox="1"/>
          <p:nvPr/>
        </p:nvSpPr>
        <p:spPr>
          <a:xfrm>
            <a:off x="1058778" y="514134"/>
            <a:ext cx="17646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atin typeface="+mj-ea"/>
                <a:ea typeface="+mj-ea"/>
              </a:rPr>
              <a:t>建立</a:t>
            </a:r>
            <a:r>
              <a:rPr lang="en-US" altLang="zh-TW" sz="2000" b="1" dirty="0" err="1">
                <a:latin typeface="+mj-ea"/>
                <a:ea typeface="+mj-ea"/>
              </a:rPr>
              <a:t>data_set</a:t>
            </a:r>
            <a:r>
              <a:rPr lang="zh-TW" altLang="en-US" sz="2000" b="1" dirty="0">
                <a:latin typeface="+mj-ea"/>
                <a:ea typeface="+mj-ea"/>
              </a:rPr>
              <a:t>：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1F8EE5C6-09D0-42CE-B062-92D83D65B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778" y="1933327"/>
            <a:ext cx="4465248" cy="3164116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E74F8A09-5FE9-4141-818E-6E4ADE13D6B6}"/>
              </a:ext>
            </a:extLst>
          </p:cNvPr>
          <p:cNvSpPr txBox="1"/>
          <p:nvPr/>
        </p:nvSpPr>
        <p:spPr>
          <a:xfrm>
            <a:off x="1791294" y="1210235"/>
            <a:ext cx="30159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1.</a:t>
            </a:r>
            <a:r>
              <a:rPr lang="zh-TW" altLang="en-US" dirty="0"/>
              <a:t>在</a:t>
            </a:r>
            <a:r>
              <a:rPr lang="en-US" altLang="zh-TW" dirty="0"/>
              <a:t>data_set.py</a:t>
            </a:r>
            <a:r>
              <a:rPr lang="zh-TW" altLang="en-US" dirty="0"/>
              <a:t>中執行此函式</a:t>
            </a:r>
            <a:r>
              <a:rPr lang="en-US" altLang="zh-TW" dirty="0"/>
              <a:t>(</a:t>
            </a:r>
            <a:r>
              <a:rPr lang="zh-TW" altLang="en-US" dirty="0"/>
              <a:t>建立方法一之資料集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7F578BA0-2D26-4498-9838-4361DF9DA8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078" y="5289316"/>
            <a:ext cx="4480948" cy="236240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C732E480-62D8-46BA-9941-E652EABF1AD8}"/>
              </a:ext>
            </a:extLst>
          </p:cNvPr>
          <p:cNvSpPr txBox="1"/>
          <p:nvPr/>
        </p:nvSpPr>
        <p:spPr>
          <a:xfrm>
            <a:off x="7384793" y="1210234"/>
            <a:ext cx="3689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2.</a:t>
            </a:r>
            <a:r>
              <a:rPr lang="zh-TW" altLang="en-US" dirty="0"/>
              <a:t>在</a:t>
            </a:r>
            <a:r>
              <a:rPr lang="en-US" altLang="zh-TW" dirty="0"/>
              <a:t>data_set.py</a:t>
            </a:r>
            <a:r>
              <a:rPr lang="zh-TW" altLang="en-US" dirty="0"/>
              <a:t>中執行此段程式碼</a:t>
            </a:r>
            <a:endParaRPr lang="en-US" altLang="zh-TW" dirty="0"/>
          </a:p>
          <a:p>
            <a:pPr algn="ctr"/>
            <a:r>
              <a:rPr lang="en-US" altLang="zh-TW" dirty="0"/>
              <a:t>(</a:t>
            </a:r>
            <a:r>
              <a:rPr lang="zh-TW" altLang="en-US" dirty="0"/>
              <a:t>建立方法二之資料集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256868BA-B2F4-4B38-802B-9524750A2E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2023" y="1856565"/>
            <a:ext cx="4435224" cy="3680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084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1F9E20DE-00E9-41CD-AD2E-317D4AB03877}"/>
              </a:ext>
            </a:extLst>
          </p:cNvPr>
          <p:cNvSpPr txBox="1"/>
          <p:nvPr/>
        </p:nvSpPr>
        <p:spPr>
          <a:xfrm>
            <a:off x="992251" y="386495"/>
            <a:ext cx="14909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atin typeface="+mn-ea"/>
              </a:rPr>
              <a:t>進行訓練：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0B8CB6F-350C-4C06-96E0-388915C4E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758" y="1694815"/>
            <a:ext cx="5498942" cy="4735701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DB0A2F17-FADF-486D-8ABD-DC2282B9C3A6}"/>
              </a:ext>
            </a:extLst>
          </p:cNvPr>
          <p:cNvSpPr txBox="1"/>
          <p:nvPr/>
        </p:nvSpPr>
        <p:spPr>
          <a:xfrm>
            <a:off x="1987629" y="917544"/>
            <a:ext cx="3759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在</a:t>
            </a:r>
            <a:r>
              <a:rPr lang="en-US" altLang="zh-TW" dirty="0"/>
              <a:t>one_model.py</a:t>
            </a:r>
            <a:r>
              <a:rPr lang="zh-TW" altLang="en-US" dirty="0"/>
              <a:t>中執行以下程式碼</a:t>
            </a:r>
            <a:r>
              <a:rPr lang="en-US" altLang="zh-TW" dirty="0"/>
              <a:t>(</a:t>
            </a:r>
            <a:r>
              <a:rPr lang="zh-TW" altLang="en-US" dirty="0"/>
              <a:t>為方法一之訓練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403079E0-DF48-4F98-8B18-FE5022B541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1623" y="1900518"/>
            <a:ext cx="4421536" cy="2608729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87A9FE6-EC4A-418A-A373-F70279ACABF7}"/>
              </a:ext>
            </a:extLst>
          </p:cNvPr>
          <p:cNvSpPr txBox="1"/>
          <p:nvPr/>
        </p:nvSpPr>
        <p:spPr>
          <a:xfrm>
            <a:off x="7783812" y="917544"/>
            <a:ext cx="36514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直接執行</a:t>
            </a:r>
            <a:r>
              <a:rPr lang="en-US" altLang="zh-TW" dirty="0"/>
              <a:t>train.py</a:t>
            </a:r>
          </a:p>
          <a:p>
            <a:pPr algn="ctr"/>
            <a:r>
              <a:rPr lang="en-US" altLang="zh-TW" dirty="0"/>
              <a:t>(</a:t>
            </a:r>
            <a:r>
              <a:rPr lang="zh-TW" altLang="en-US" dirty="0"/>
              <a:t>為方法二之訓練</a:t>
            </a:r>
            <a:r>
              <a:rPr lang="en-US" altLang="zh-TW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393624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8D25A46-FDEC-415A-9200-66C6E0D2496E}"/>
              </a:ext>
            </a:extLst>
          </p:cNvPr>
          <p:cNvSpPr txBox="1"/>
          <p:nvPr/>
        </p:nvSpPr>
        <p:spPr>
          <a:xfrm>
            <a:off x="1138518" y="519953"/>
            <a:ext cx="27880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atin typeface="+mj-ea"/>
                <a:ea typeface="+mj-ea"/>
              </a:rPr>
              <a:t>進行預測：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AAFCF6A-64B8-4592-B2D6-EE3E729411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2807" y="1767626"/>
            <a:ext cx="5054773" cy="4591938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35D816B2-0EDE-4D08-ACF0-38EFBD71CB5A}"/>
              </a:ext>
            </a:extLst>
          </p:cNvPr>
          <p:cNvSpPr txBox="1"/>
          <p:nvPr/>
        </p:nvSpPr>
        <p:spPr>
          <a:xfrm>
            <a:off x="7169188" y="995081"/>
            <a:ext cx="4442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在</a:t>
            </a:r>
            <a:r>
              <a:rPr lang="en-US" altLang="zh-TW" dirty="0"/>
              <a:t>one_model.py</a:t>
            </a:r>
            <a:r>
              <a:rPr lang="zh-TW" altLang="en-US" dirty="0"/>
              <a:t>中執行</a:t>
            </a:r>
            <a:r>
              <a:rPr lang="en-US" altLang="zh-TW" dirty="0"/>
              <a:t>99</a:t>
            </a:r>
            <a:r>
              <a:rPr lang="zh-TW" altLang="en-US" dirty="0"/>
              <a:t>行之後的程式碼</a:t>
            </a:r>
            <a:r>
              <a:rPr lang="en-US" altLang="zh-TW" dirty="0"/>
              <a:t>(</a:t>
            </a:r>
            <a:r>
              <a:rPr lang="zh-TW" altLang="en-US" dirty="0"/>
              <a:t>預測方法一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18D8539E-EF1A-4C30-888F-D4B8BA8BC2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108" y="1716432"/>
            <a:ext cx="4861981" cy="2347163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FA0F5EB8-A227-4F50-9275-DE925726E892}"/>
              </a:ext>
            </a:extLst>
          </p:cNvPr>
          <p:cNvSpPr txBox="1"/>
          <p:nvPr/>
        </p:nvSpPr>
        <p:spPr>
          <a:xfrm>
            <a:off x="1393687" y="995082"/>
            <a:ext cx="39355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在</a:t>
            </a:r>
            <a:r>
              <a:rPr lang="en-US" altLang="zh-TW" dirty="0"/>
              <a:t>data_set.py</a:t>
            </a:r>
            <a:r>
              <a:rPr lang="zh-TW" altLang="en-US" dirty="0"/>
              <a:t>中執行此函式</a:t>
            </a:r>
            <a:endParaRPr lang="en-US" altLang="zh-TW" dirty="0"/>
          </a:p>
          <a:p>
            <a:pPr algn="ctr"/>
            <a:r>
              <a:rPr lang="en-US" altLang="zh-TW" dirty="0"/>
              <a:t>(</a:t>
            </a:r>
            <a:r>
              <a:rPr lang="zh-TW" altLang="en-US" dirty="0"/>
              <a:t>建立測試資料集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BCEA7524-5808-47BB-A92A-B289AA051B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1948" y="4560552"/>
            <a:ext cx="4198984" cy="40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789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8D25A46-FDEC-415A-9200-66C6E0D2496E}"/>
              </a:ext>
            </a:extLst>
          </p:cNvPr>
          <p:cNvSpPr txBox="1"/>
          <p:nvPr/>
        </p:nvSpPr>
        <p:spPr>
          <a:xfrm>
            <a:off x="1138518" y="519953"/>
            <a:ext cx="27880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進行預測：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35D816B2-0EDE-4D08-ACF0-38EFBD71CB5A}"/>
              </a:ext>
            </a:extLst>
          </p:cNvPr>
          <p:cNvSpPr txBox="1"/>
          <p:nvPr/>
        </p:nvSpPr>
        <p:spPr>
          <a:xfrm>
            <a:off x="6936105" y="995082"/>
            <a:ext cx="4442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在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predict.py</a:t>
            </a: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中 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68</a:t>
            </a: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行到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75</a:t>
            </a: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行 為計算九個模型的準確率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(</a:t>
            </a: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其測試集</a:t>
            </a:r>
            <a:r>
              <a: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為訓練時的</a:t>
            </a: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測試集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)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FA0F5EB8-A227-4F50-9275-DE925726E892}"/>
              </a:ext>
            </a:extLst>
          </p:cNvPr>
          <p:cNvSpPr txBox="1"/>
          <p:nvPr/>
        </p:nvSpPr>
        <p:spPr>
          <a:xfrm>
            <a:off x="1393687" y="995082"/>
            <a:ext cx="39355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solidFill>
                  <a:srgbClr val="000000"/>
                </a:solidFill>
                <a:latin typeface="Gill Sans MT" panose="020B0502020104020203"/>
                <a:ea typeface="微軟正黑體" panose="020B0604030504040204" pitchFamily="34" charset="-120"/>
              </a:rPr>
              <a:t>直接執行</a:t>
            </a:r>
            <a:r>
              <a:rPr lang="en-US" altLang="zh-TW" dirty="0">
                <a:solidFill>
                  <a:srgbClr val="000000"/>
                </a:solidFill>
                <a:latin typeface="Gill Sans MT" panose="020B0502020104020203"/>
                <a:ea typeface="微軟正黑體" panose="020B0604030504040204" pitchFamily="34" charset="-120"/>
              </a:rPr>
              <a:t>p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redict.py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>
                <a:solidFill>
                  <a:srgbClr val="000000"/>
                </a:solidFill>
                <a:latin typeface="Gill Sans MT" panose="020B0502020104020203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rgbClr val="000000"/>
                </a:solidFill>
                <a:latin typeface="Gill Sans MT" panose="020B0502020104020203"/>
                <a:ea typeface="微軟正黑體" panose="020B0604030504040204" pitchFamily="34" charset="-120"/>
              </a:rPr>
              <a:t>預測方法二</a:t>
            </a:r>
            <a:r>
              <a:rPr lang="en-US" altLang="zh-TW" dirty="0">
                <a:solidFill>
                  <a:srgbClr val="000000"/>
                </a:solidFill>
                <a:latin typeface="Gill Sans MT" panose="020B0502020104020203"/>
                <a:ea typeface="微軟正黑體" panose="020B0604030504040204" pitchFamily="34" charset="-120"/>
              </a:rPr>
              <a:t>)</a:t>
            </a:r>
            <a:endParaRPr kumimoji="0" lang="en-US" altLang="zh-TW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360481C-031D-4C14-ADE7-F1E0F20C59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687" y="1782064"/>
            <a:ext cx="4303581" cy="4563062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2970EEFC-CD55-462B-8A46-A215D7A6F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734" y="2278934"/>
            <a:ext cx="5605061" cy="1150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5023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52DFC5-92BF-4117-A730-2BF466C84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zh-TW" altLang="en-US" sz="2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模型與架構</a:t>
            </a:r>
          </a:p>
        </p:txBody>
      </p:sp>
    </p:spTree>
    <p:extLst>
      <p:ext uri="{BB962C8B-B14F-4D97-AF65-F5344CB8AC3E}">
        <p14:creationId xmlns:p14="http://schemas.microsoft.com/office/powerpoint/2010/main" val="7937398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E4553B8F-289A-41C8-A8C2-0C195CA1397B}"/>
              </a:ext>
            </a:extLst>
          </p:cNvPr>
          <p:cNvSpPr txBox="1"/>
          <p:nvPr/>
        </p:nvSpPr>
        <p:spPr>
          <a:xfrm>
            <a:off x="727788" y="795245"/>
            <a:ext cx="7604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/>
              <a:t>我們嘗試了兩種方法</a:t>
            </a:r>
            <a:r>
              <a:rPr lang="en-US" altLang="zh-TW" b="1" dirty="0"/>
              <a:t>:</a:t>
            </a:r>
            <a:endParaRPr lang="zh-TW" altLang="en-US" b="1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E4B27D7-7C14-4248-A09E-AF382E1A68B6}"/>
              </a:ext>
            </a:extLst>
          </p:cNvPr>
          <p:cNvSpPr txBox="1"/>
          <p:nvPr/>
        </p:nvSpPr>
        <p:spPr>
          <a:xfrm>
            <a:off x="933974" y="1835123"/>
            <a:ext cx="100657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/>
              <a:t>方法一</a:t>
            </a:r>
            <a:r>
              <a:rPr lang="en-US" altLang="zh-TW" b="1" dirty="0"/>
              <a:t>:</a:t>
            </a:r>
          </a:p>
          <a:p>
            <a:r>
              <a:rPr lang="en-US" altLang="zh-TW" b="1" dirty="0"/>
              <a:t>		</a:t>
            </a:r>
            <a:r>
              <a:rPr lang="zh-TW" altLang="en-US" b="1" dirty="0"/>
              <a:t>分成</a:t>
            </a:r>
            <a:r>
              <a:rPr lang="en-US" altLang="zh-TW" b="1" dirty="0"/>
              <a:t>10</a:t>
            </a:r>
            <a:r>
              <a:rPr lang="zh-TW" altLang="en-US" b="1" dirty="0"/>
              <a:t>個類別，使用</a:t>
            </a:r>
            <a:r>
              <a:rPr lang="en-US" altLang="zh-TW" b="1" dirty="0" err="1"/>
              <a:t>EfficientNet</a:t>
            </a:r>
            <a:r>
              <a:rPr lang="zh-TW" altLang="en-US" b="1" dirty="0"/>
              <a:t>來進行訓練，訓練出一個模型。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42B69E1-BFA1-4367-AF9C-1F1DAD8AF445}"/>
              </a:ext>
            </a:extLst>
          </p:cNvPr>
          <p:cNvSpPr txBox="1"/>
          <p:nvPr/>
        </p:nvSpPr>
        <p:spPr>
          <a:xfrm>
            <a:off x="933974" y="4007215"/>
            <a:ext cx="99222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+mn-ea"/>
              </a:rPr>
              <a:t>方法二</a:t>
            </a:r>
            <a:r>
              <a:rPr lang="en-US" altLang="zh-TW" b="1" dirty="0">
                <a:latin typeface="+mn-ea"/>
              </a:rPr>
              <a:t>:</a:t>
            </a:r>
          </a:p>
          <a:p>
            <a:r>
              <a:rPr lang="en-US" altLang="zh-TW" b="1" dirty="0">
                <a:latin typeface="+mn-ea"/>
              </a:rPr>
              <a:t>		</a:t>
            </a:r>
            <a:r>
              <a:rPr lang="zh-TW" altLang="en-US" b="1" dirty="0">
                <a:latin typeface="+mn-ea"/>
              </a:rPr>
              <a:t>以是非題的方式，訓練十個模型，每一個為十類中其中一類的辨識，例如：</a:t>
            </a:r>
            <a:endParaRPr lang="en-US" altLang="zh-TW" b="1" dirty="0">
              <a:latin typeface="+mn-ea"/>
            </a:endParaRPr>
          </a:p>
          <a:p>
            <a:r>
              <a:rPr lang="en-US" altLang="zh-TW" b="1" dirty="0">
                <a:latin typeface="+mn-ea"/>
              </a:rPr>
              <a:t>		model0</a:t>
            </a:r>
            <a:r>
              <a:rPr lang="zh-TW" altLang="en-US" b="1" dirty="0">
                <a:latin typeface="+mn-ea"/>
              </a:rPr>
              <a:t>為辨識是否為</a:t>
            </a:r>
            <a:r>
              <a:rPr lang="en-US" altLang="zh-TW" b="1" dirty="0">
                <a:latin typeface="+mn-ea"/>
              </a:rPr>
              <a:t>BWS</a:t>
            </a:r>
            <a:r>
              <a:rPr lang="zh-TW" altLang="en-US" b="1" dirty="0">
                <a:latin typeface="+mn-ea"/>
              </a:rPr>
              <a:t>之模型。</a:t>
            </a:r>
          </a:p>
        </p:txBody>
      </p:sp>
    </p:spTree>
    <p:extLst>
      <p:ext uri="{BB962C8B-B14F-4D97-AF65-F5344CB8AC3E}">
        <p14:creationId xmlns:p14="http://schemas.microsoft.com/office/powerpoint/2010/main" val="13041847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52DFC5-92BF-4117-A730-2BF466C84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zh-TW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方法一</a:t>
            </a:r>
          </a:p>
        </p:txBody>
      </p:sp>
    </p:spTree>
    <p:extLst>
      <p:ext uri="{BB962C8B-B14F-4D97-AF65-F5344CB8AC3E}">
        <p14:creationId xmlns:p14="http://schemas.microsoft.com/office/powerpoint/2010/main" val="19314651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DC26D287-286E-4817-852F-A530AED17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718" y="288307"/>
            <a:ext cx="5952564" cy="750360"/>
          </a:xfrm>
        </p:spPr>
        <p:txBody>
          <a:bodyPr/>
          <a:lstStyle/>
          <a:p>
            <a:pPr algn="ctr"/>
            <a:r>
              <a:rPr lang="en-US" altLang="zh-TW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Efficientnet</a:t>
            </a:r>
            <a:r>
              <a:rPr lang="zh-TW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概述</a:t>
            </a:r>
          </a:p>
        </p:txBody>
      </p:sp>
      <p:pic>
        <p:nvPicPr>
          <p:cNvPr id="1026" name="Picture 2" descr="mbblock">
            <a:extLst>
              <a:ext uri="{FF2B5EF4-FFF2-40B4-BE49-F238E27FC236}">
                <a16:creationId xmlns:a16="http://schemas.microsoft.com/office/drawing/2014/main" id="{15FC0961-B2F8-4AE8-A488-6861C4500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525" y="1829725"/>
            <a:ext cx="10648950" cy="1704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0A0D8739-D950-44DD-B109-E15A790954EB}"/>
              </a:ext>
            </a:extLst>
          </p:cNvPr>
          <p:cNvSpPr txBox="1"/>
          <p:nvPr/>
        </p:nvSpPr>
        <p:spPr>
          <a:xfrm>
            <a:off x="1564341" y="1311804"/>
            <a:ext cx="9063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 err="1">
                <a:latin typeface="+mn-ea"/>
              </a:rPr>
              <a:t>MBConv</a:t>
            </a:r>
            <a:r>
              <a:rPr lang="en-US" altLang="zh-TW" b="1" dirty="0">
                <a:latin typeface="+mn-ea"/>
              </a:rPr>
              <a:t> </a:t>
            </a:r>
            <a:r>
              <a:rPr lang="zh-TW" altLang="en-US" b="1" dirty="0">
                <a:latin typeface="+mn-ea"/>
              </a:rPr>
              <a:t>結構</a:t>
            </a:r>
          </a:p>
        </p:txBody>
      </p:sp>
      <p:pic>
        <p:nvPicPr>
          <p:cNvPr id="1028" name="Picture 4" descr="semodule">
            <a:extLst>
              <a:ext uri="{FF2B5EF4-FFF2-40B4-BE49-F238E27FC236}">
                <a16:creationId xmlns:a16="http://schemas.microsoft.com/office/drawing/2014/main" id="{B0E22EBE-E2C8-42F9-96D7-464488DA01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525" y="3732595"/>
            <a:ext cx="4159624" cy="1730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接點: 肘形 5">
            <a:extLst>
              <a:ext uri="{FF2B5EF4-FFF2-40B4-BE49-F238E27FC236}">
                <a16:creationId xmlns:a16="http://schemas.microsoft.com/office/drawing/2014/main" id="{99B50589-B513-4CC0-8C17-AC95C7CFDA58}"/>
              </a:ext>
            </a:extLst>
          </p:cNvPr>
          <p:cNvCxnSpPr>
            <a:cxnSpLocks/>
            <a:endCxn id="1028" idx="3"/>
          </p:cNvCxnSpPr>
          <p:nvPr/>
        </p:nvCxnSpPr>
        <p:spPr>
          <a:xfrm rot="5400000">
            <a:off x="4388915" y="3177858"/>
            <a:ext cx="1962449" cy="87798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4" name="圖片 13">
            <a:extLst>
              <a:ext uri="{FF2B5EF4-FFF2-40B4-BE49-F238E27FC236}">
                <a16:creationId xmlns:a16="http://schemas.microsoft.com/office/drawing/2014/main" id="{C027EEC2-3106-45F0-AA2A-AC75DD0159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3545" y="4101927"/>
            <a:ext cx="3119814" cy="2492746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6E67DE99-D788-48E5-814F-4018D45F7DC6}"/>
              </a:ext>
            </a:extLst>
          </p:cNvPr>
          <p:cNvSpPr txBox="1"/>
          <p:nvPr/>
        </p:nvSpPr>
        <p:spPr>
          <a:xfrm>
            <a:off x="7234518" y="3697054"/>
            <a:ext cx="4347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err="1">
                <a:latin typeface="+mn-ea"/>
              </a:rPr>
              <a:t>MBConv</a:t>
            </a:r>
            <a:r>
              <a:rPr lang="en-US" altLang="zh-TW" b="1" dirty="0">
                <a:latin typeface="+mn-ea"/>
              </a:rPr>
              <a:t> </a:t>
            </a:r>
            <a:r>
              <a:rPr lang="zh-TW" altLang="en-US" b="1" dirty="0">
                <a:latin typeface="+mn-ea"/>
              </a:rPr>
              <a:t>和 </a:t>
            </a:r>
            <a:r>
              <a:rPr lang="en-US" altLang="zh-TW" b="1" dirty="0">
                <a:latin typeface="+mn-ea"/>
              </a:rPr>
              <a:t>Fused-</a:t>
            </a:r>
            <a:r>
              <a:rPr lang="en-US" altLang="zh-TW" b="1" dirty="0" err="1">
                <a:latin typeface="+mn-ea"/>
              </a:rPr>
              <a:t>MBConv</a:t>
            </a:r>
            <a:r>
              <a:rPr lang="zh-TW" altLang="en-US" b="1" dirty="0">
                <a:latin typeface="+mn-ea"/>
              </a:rPr>
              <a:t>的差異</a:t>
            </a:r>
            <a:endParaRPr lang="en-US" altLang="zh-TW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3722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>
            <a:extLst>
              <a:ext uri="{FF2B5EF4-FFF2-40B4-BE49-F238E27FC236}">
                <a16:creationId xmlns:a16="http://schemas.microsoft.com/office/drawing/2014/main" id="{D8ADFDDB-0B5A-48AB-B549-9E4EC2D1037F}"/>
              </a:ext>
            </a:extLst>
          </p:cNvPr>
          <p:cNvSpPr/>
          <p:nvPr/>
        </p:nvSpPr>
        <p:spPr>
          <a:xfrm rot="18995159">
            <a:off x="1998466" y="3254903"/>
            <a:ext cx="10640501" cy="2935165"/>
          </a:xfrm>
          <a:prstGeom prst="rect">
            <a:avLst/>
          </a:prstGeom>
          <a:solidFill>
            <a:srgbClr val="76F2C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087A5E51-1E32-4591-813E-E32ED9204D43}"/>
              </a:ext>
            </a:extLst>
          </p:cNvPr>
          <p:cNvSpPr/>
          <p:nvPr/>
        </p:nvSpPr>
        <p:spPr>
          <a:xfrm rot="2700000">
            <a:off x="-1279589" y="1780657"/>
            <a:ext cx="13243428" cy="2760249"/>
          </a:xfrm>
          <a:prstGeom prst="rect">
            <a:avLst/>
          </a:prstGeom>
          <a:solidFill>
            <a:srgbClr val="AACF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205DDEAB-871E-408D-A3B5-B63FA982C3FE}"/>
              </a:ext>
            </a:extLst>
          </p:cNvPr>
          <p:cNvSpPr/>
          <p:nvPr/>
        </p:nvSpPr>
        <p:spPr>
          <a:xfrm>
            <a:off x="4983480" y="509088"/>
            <a:ext cx="2225040" cy="100026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1" i="0" u="none" strike="noStrike" kern="1200" cap="all" spc="20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組員分工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123B53B-40FB-42D1-9AF3-517DAD0F2400}"/>
              </a:ext>
            </a:extLst>
          </p:cNvPr>
          <p:cNvSpPr txBox="1"/>
          <p:nvPr/>
        </p:nvSpPr>
        <p:spPr>
          <a:xfrm>
            <a:off x="1605192" y="3632298"/>
            <a:ext cx="79960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5797D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葉鎮邦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25797D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109321051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: 		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資料蒐集、資料前處理、投影片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25797D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EE7CAAC7-5121-407D-B898-809A307FD004}"/>
              </a:ext>
            </a:extLst>
          </p:cNvPr>
          <p:cNvSpPr txBox="1"/>
          <p:nvPr/>
        </p:nvSpPr>
        <p:spPr>
          <a:xfrm>
            <a:off x="1605192" y="1776583"/>
            <a:ext cx="79960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5797D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林俊諺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25797D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109321052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: 		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資料蒐集、模型建置、投影片</a:t>
            </a: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31A2B1CF-3EED-465E-9875-80EEF791E80F}"/>
              </a:ext>
            </a:extLst>
          </p:cNvPr>
          <p:cNvSpPr txBox="1"/>
          <p:nvPr/>
        </p:nvSpPr>
        <p:spPr>
          <a:xfrm>
            <a:off x="1605193" y="5488013"/>
            <a:ext cx="79960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5797D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黃華胤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25797D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108321009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: 		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資料蒐集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25797D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30829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208522F8-648D-4421-BA68-6833EA40EE37}"/>
              </a:ext>
            </a:extLst>
          </p:cNvPr>
          <p:cNvSpPr txBox="1"/>
          <p:nvPr/>
        </p:nvSpPr>
        <p:spPr>
          <a:xfrm>
            <a:off x="812201" y="1355457"/>
            <a:ext cx="5181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latin typeface="+mn-ea"/>
              </a:rPr>
              <a:t>Width:1.6 depth:2.2</a:t>
            </a:r>
          </a:p>
          <a:p>
            <a:endParaRPr lang="en-US" altLang="zh-TW" b="1" dirty="0">
              <a:latin typeface="+mn-ea"/>
            </a:endParaRPr>
          </a:p>
          <a:p>
            <a:r>
              <a:rPr lang="en-US" altLang="zh-TW" b="1" dirty="0">
                <a:solidFill>
                  <a:srgbClr val="FF0000"/>
                </a:solidFill>
                <a:latin typeface="+mn-ea"/>
              </a:rPr>
              <a:t>r</a:t>
            </a:r>
            <a:r>
              <a:rPr lang="en-US" altLang="zh-TW" b="1" dirty="0">
                <a:latin typeface="+mn-ea"/>
              </a:rPr>
              <a:t> </a:t>
            </a:r>
            <a:r>
              <a:rPr lang="zh-TW" altLang="en-US" b="1" dirty="0">
                <a:latin typeface="+mn-ea"/>
              </a:rPr>
              <a:t>代表當前</a:t>
            </a:r>
            <a:r>
              <a:rPr lang="en-US" altLang="zh-TW" b="1" dirty="0">
                <a:latin typeface="+mn-ea"/>
              </a:rPr>
              <a:t>Stage</a:t>
            </a:r>
            <a:r>
              <a:rPr lang="zh-TW" altLang="en-US" b="1" dirty="0">
                <a:latin typeface="+mn-ea"/>
              </a:rPr>
              <a:t>中</a:t>
            </a:r>
            <a:r>
              <a:rPr lang="en-US" altLang="zh-TW" b="1" dirty="0">
                <a:latin typeface="+mn-ea"/>
              </a:rPr>
              <a:t>Operator</a:t>
            </a:r>
            <a:r>
              <a:rPr lang="zh-TW" altLang="en-US" b="1" dirty="0">
                <a:latin typeface="+mn-ea"/>
              </a:rPr>
              <a:t>重複堆疊的次數</a:t>
            </a:r>
            <a:endParaRPr lang="en-US" altLang="zh-TW" b="1" dirty="0">
              <a:latin typeface="+mn-ea"/>
            </a:endParaRPr>
          </a:p>
          <a:p>
            <a:endParaRPr lang="en-US" altLang="zh-TW" b="1" dirty="0">
              <a:latin typeface="+mn-ea"/>
            </a:endParaRPr>
          </a:p>
          <a:p>
            <a:r>
              <a:rPr lang="en-US" altLang="zh-TW" b="1" dirty="0">
                <a:solidFill>
                  <a:srgbClr val="FF0000"/>
                </a:solidFill>
                <a:latin typeface="+mn-ea"/>
              </a:rPr>
              <a:t>k </a:t>
            </a:r>
            <a:r>
              <a:rPr lang="zh-TW" altLang="en-US" b="1" dirty="0">
                <a:latin typeface="+mn-ea"/>
              </a:rPr>
              <a:t>代表</a:t>
            </a:r>
            <a:r>
              <a:rPr lang="en-US" altLang="zh-TW" b="1" dirty="0" err="1">
                <a:latin typeface="+mn-ea"/>
              </a:rPr>
              <a:t>kernel_size</a:t>
            </a:r>
            <a:endParaRPr lang="en-US" altLang="zh-TW" b="1" dirty="0">
              <a:latin typeface="+mn-ea"/>
            </a:endParaRPr>
          </a:p>
          <a:p>
            <a:endParaRPr lang="en-US" altLang="zh-TW" b="1" dirty="0">
              <a:latin typeface="+mn-ea"/>
            </a:endParaRPr>
          </a:p>
          <a:p>
            <a:r>
              <a:rPr lang="en-US" altLang="zh-TW" b="1" dirty="0">
                <a:solidFill>
                  <a:srgbClr val="FF0000"/>
                </a:solidFill>
                <a:latin typeface="+mn-ea"/>
              </a:rPr>
              <a:t>s </a:t>
            </a:r>
            <a:r>
              <a:rPr lang="zh-TW" altLang="en-US" b="1" dirty="0">
                <a:latin typeface="+mn-ea"/>
              </a:rPr>
              <a:t>代表步距</a:t>
            </a:r>
            <a:r>
              <a:rPr lang="en-US" altLang="zh-TW" b="1" dirty="0">
                <a:latin typeface="+mn-ea"/>
              </a:rPr>
              <a:t>stride</a:t>
            </a:r>
          </a:p>
          <a:p>
            <a:endParaRPr lang="en-US" altLang="zh-TW" b="1" dirty="0">
              <a:latin typeface="+mn-ea"/>
            </a:endParaRPr>
          </a:p>
          <a:p>
            <a:r>
              <a:rPr lang="en-US" altLang="zh-TW" b="1" dirty="0">
                <a:solidFill>
                  <a:srgbClr val="FF0000"/>
                </a:solidFill>
                <a:latin typeface="+mn-ea"/>
              </a:rPr>
              <a:t>e </a:t>
            </a:r>
            <a:r>
              <a:rPr lang="zh-TW" altLang="en-US" b="1" dirty="0">
                <a:latin typeface="+mn-ea"/>
              </a:rPr>
              <a:t>代表</a:t>
            </a:r>
            <a:r>
              <a:rPr lang="en-US" altLang="zh-TW" b="1" dirty="0">
                <a:latin typeface="+mn-ea"/>
              </a:rPr>
              <a:t>expansion ratio</a:t>
            </a:r>
          </a:p>
          <a:p>
            <a:endParaRPr lang="en-US" altLang="zh-TW" b="1" dirty="0">
              <a:latin typeface="+mn-ea"/>
            </a:endParaRPr>
          </a:p>
          <a:p>
            <a:r>
              <a:rPr lang="en-US" altLang="zh-TW" b="1" dirty="0" err="1">
                <a:solidFill>
                  <a:srgbClr val="FF0000"/>
                </a:solidFill>
                <a:latin typeface="+mn-ea"/>
              </a:rPr>
              <a:t>i</a:t>
            </a:r>
            <a:r>
              <a:rPr lang="en-US" altLang="zh-TW" b="1" dirty="0">
                <a:solidFill>
                  <a:srgbClr val="FF0000"/>
                </a:solidFill>
                <a:latin typeface="+mn-ea"/>
              </a:rPr>
              <a:t> </a:t>
            </a:r>
            <a:r>
              <a:rPr lang="zh-TW" altLang="en-US" b="1" dirty="0">
                <a:latin typeface="+mn-ea"/>
              </a:rPr>
              <a:t>代表</a:t>
            </a:r>
            <a:r>
              <a:rPr lang="en-US" altLang="zh-TW" b="1" dirty="0">
                <a:latin typeface="+mn-ea"/>
              </a:rPr>
              <a:t>input channels</a:t>
            </a:r>
          </a:p>
          <a:p>
            <a:endParaRPr lang="en-US" altLang="zh-TW" b="1" dirty="0">
              <a:latin typeface="+mn-ea"/>
            </a:endParaRPr>
          </a:p>
          <a:p>
            <a:r>
              <a:rPr lang="en-US" altLang="zh-TW" b="1" dirty="0">
                <a:solidFill>
                  <a:srgbClr val="FF0000"/>
                </a:solidFill>
                <a:latin typeface="+mn-ea"/>
              </a:rPr>
              <a:t>o </a:t>
            </a:r>
            <a:r>
              <a:rPr lang="zh-TW" altLang="en-US" b="1" dirty="0">
                <a:latin typeface="+mn-ea"/>
              </a:rPr>
              <a:t>代表</a:t>
            </a:r>
            <a:r>
              <a:rPr lang="en-US" altLang="zh-TW" b="1" dirty="0">
                <a:latin typeface="+mn-ea"/>
              </a:rPr>
              <a:t>output channels</a:t>
            </a:r>
          </a:p>
          <a:p>
            <a:endParaRPr lang="en-US" altLang="zh-TW" b="1" dirty="0">
              <a:latin typeface="+mn-ea"/>
            </a:endParaRPr>
          </a:p>
          <a:p>
            <a:r>
              <a:rPr lang="en-US" altLang="zh-TW" b="1" dirty="0">
                <a:solidFill>
                  <a:srgbClr val="FF0000"/>
                </a:solidFill>
                <a:latin typeface="+mn-ea"/>
              </a:rPr>
              <a:t>c </a:t>
            </a:r>
            <a:r>
              <a:rPr lang="zh-TW" altLang="en-US" b="1" dirty="0">
                <a:latin typeface="+mn-ea"/>
              </a:rPr>
              <a:t>代表</a:t>
            </a:r>
            <a:r>
              <a:rPr lang="en-US" altLang="zh-TW" b="1" dirty="0" err="1">
                <a:latin typeface="+mn-ea"/>
              </a:rPr>
              <a:t>conv_type</a:t>
            </a:r>
            <a:r>
              <a:rPr lang="zh-TW" altLang="en-US" b="1" dirty="0">
                <a:latin typeface="+mn-ea"/>
              </a:rPr>
              <a:t>，</a:t>
            </a:r>
            <a:r>
              <a:rPr lang="en-US" altLang="zh-TW" b="1" dirty="0">
                <a:latin typeface="+mn-ea"/>
              </a:rPr>
              <a:t>1</a:t>
            </a:r>
            <a:r>
              <a:rPr lang="zh-TW" altLang="en-US" b="1" dirty="0">
                <a:latin typeface="+mn-ea"/>
              </a:rPr>
              <a:t>代表</a:t>
            </a:r>
            <a:r>
              <a:rPr lang="en-US" altLang="zh-TW" b="1" dirty="0">
                <a:latin typeface="+mn-ea"/>
              </a:rPr>
              <a:t>Fused-</a:t>
            </a:r>
            <a:r>
              <a:rPr lang="en-US" altLang="zh-TW" b="1" dirty="0" err="1">
                <a:latin typeface="+mn-ea"/>
              </a:rPr>
              <a:t>MBConv</a:t>
            </a:r>
            <a:r>
              <a:rPr lang="zh-TW" altLang="en-US" b="1" dirty="0">
                <a:latin typeface="+mn-ea"/>
              </a:rPr>
              <a:t>，</a:t>
            </a:r>
            <a:r>
              <a:rPr lang="en-US" altLang="zh-TW" b="1" dirty="0">
                <a:latin typeface="+mn-ea"/>
              </a:rPr>
              <a:t>0</a:t>
            </a:r>
            <a:r>
              <a:rPr lang="zh-TW" altLang="en-US" b="1" dirty="0">
                <a:latin typeface="+mn-ea"/>
              </a:rPr>
              <a:t>代表</a:t>
            </a:r>
            <a:r>
              <a:rPr lang="en-US" altLang="zh-TW" b="1" dirty="0">
                <a:latin typeface="+mn-ea"/>
              </a:rPr>
              <a:t>	</a:t>
            </a:r>
            <a:r>
              <a:rPr lang="en-US" altLang="zh-TW" b="1" dirty="0" err="1">
                <a:latin typeface="+mn-ea"/>
              </a:rPr>
              <a:t>MBConv</a:t>
            </a:r>
            <a:r>
              <a:rPr lang="zh-TW" altLang="en-US" b="1" dirty="0">
                <a:latin typeface="+mn-ea"/>
              </a:rPr>
              <a:t>（默認為</a:t>
            </a:r>
            <a:r>
              <a:rPr lang="en-US" altLang="zh-TW" b="1" dirty="0" err="1">
                <a:latin typeface="+mn-ea"/>
              </a:rPr>
              <a:t>MBConv</a:t>
            </a:r>
            <a:r>
              <a:rPr lang="zh-TW" altLang="en-US" b="1" dirty="0">
                <a:latin typeface="+mn-ea"/>
              </a:rPr>
              <a:t>）</a:t>
            </a:r>
            <a:endParaRPr lang="en-US" altLang="zh-TW" b="1" dirty="0">
              <a:latin typeface="+mn-ea"/>
            </a:endParaRPr>
          </a:p>
          <a:p>
            <a:endParaRPr lang="en-US" altLang="zh-TW" b="1" dirty="0">
              <a:latin typeface="+mn-ea"/>
            </a:endParaRPr>
          </a:p>
          <a:p>
            <a:r>
              <a:rPr lang="en-US" altLang="zh-TW" b="1" dirty="0">
                <a:solidFill>
                  <a:srgbClr val="FF0000"/>
                </a:solidFill>
                <a:latin typeface="+mn-ea"/>
              </a:rPr>
              <a:t>se </a:t>
            </a:r>
            <a:r>
              <a:rPr lang="zh-TW" altLang="en-US" b="1" dirty="0">
                <a:latin typeface="+mn-ea"/>
              </a:rPr>
              <a:t>代表使用</a:t>
            </a:r>
            <a:r>
              <a:rPr lang="en-US" altLang="zh-TW" b="1" dirty="0">
                <a:latin typeface="+mn-ea"/>
              </a:rPr>
              <a:t>SE</a:t>
            </a:r>
            <a:r>
              <a:rPr lang="zh-TW" altLang="en-US" b="1" dirty="0">
                <a:latin typeface="+mn-ea"/>
              </a:rPr>
              <a:t>模塊，以及</a:t>
            </a:r>
            <a:r>
              <a:rPr lang="en-US" altLang="zh-TW" b="1" dirty="0" err="1">
                <a:latin typeface="+mn-ea"/>
              </a:rPr>
              <a:t>se_ratio</a:t>
            </a:r>
            <a:endParaRPr lang="zh-TW" altLang="en-US" b="1" dirty="0">
              <a:latin typeface="+mn-ea"/>
            </a:endParaRP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7C4DE77C-7873-4255-9458-58643E1F2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718" y="288307"/>
            <a:ext cx="5952564" cy="750360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EfficientnetV2m</a:t>
            </a:r>
            <a:endParaRPr lang="zh-TW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25073D7-0AC8-4B4D-B32B-1ADFDCCA1D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8201" y="2190577"/>
            <a:ext cx="5306165" cy="247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2819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矩形: 圓角 132">
            <a:extLst>
              <a:ext uri="{FF2B5EF4-FFF2-40B4-BE49-F238E27FC236}">
                <a16:creationId xmlns:a16="http://schemas.microsoft.com/office/drawing/2014/main" id="{BE895FB2-F59A-471E-8E6A-DE6498651F35}"/>
              </a:ext>
            </a:extLst>
          </p:cNvPr>
          <p:cNvSpPr/>
          <p:nvPr/>
        </p:nvSpPr>
        <p:spPr>
          <a:xfrm>
            <a:off x="828972" y="1966719"/>
            <a:ext cx="10582268" cy="383857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222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49AEFBE-8A53-40BE-8A9C-0E0F42D901ED}"/>
              </a:ext>
            </a:extLst>
          </p:cNvPr>
          <p:cNvSpPr/>
          <p:nvPr/>
        </p:nvSpPr>
        <p:spPr>
          <a:xfrm>
            <a:off x="5420309" y="164976"/>
            <a:ext cx="1473570" cy="1418254"/>
          </a:xfrm>
          <a:prstGeom prst="rect">
            <a:avLst/>
          </a:prstGeom>
          <a:gradFill flip="none" rotWithShape="1">
            <a:gsLst>
              <a:gs pos="15000">
                <a:srgbClr val="FABBB0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86000">
                <a:schemeClr val="accent1">
                  <a:lumMod val="30000"/>
                  <a:lumOff val="70000"/>
                </a:schemeClr>
              </a:gs>
            </a:gsLst>
            <a:lin ang="4200000" scaled="0"/>
            <a:tileRect/>
          </a:gra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b="1" dirty="0" err="1">
                <a:solidFill>
                  <a:schemeClr val="tx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Img</a:t>
            </a:r>
            <a:endParaRPr lang="zh-TW" altLang="en-US" sz="2000" b="1" dirty="0">
              <a:solidFill>
                <a:schemeClr val="tx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55" name="直線單箭頭接點 54">
            <a:extLst>
              <a:ext uri="{FF2B5EF4-FFF2-40B4-BE49-F238E27FC236}">
                <a16:creationId xmlns:a16="http://schemas.microsoft.com/office/drawing/2014/main" id="{075274DD-E5AA-400D-B2B5-A0BFBF3BB3DA}"/>
              </a:ext>
            </a:extLst>
          </p:cNvPr>
          <p:cNvCxnSpPr>
            <a:cxnSpLocks/>
            <a:stCxn id="14" idx="2"/>
            <a:endCxn id="38" idx="0"/>
          </p:cNvCxnSpPr>
          <p:nvPr/>
        </p:nvCxnSpPr>
        <p:spPr>
          <a:xfrm>
            <a:off x="6157094" y="1583230"/>
            <a:ext cx="4999" cy="868381"/>
          </a:xfrm>
          <a:prstGeom prst="straightConnector1">
            <a:avLst/>
          </a:prstGeom>
          <a:ln w="88900" cap="flat">
            <a:solidFill>
              <a:schemeClr val="accent1">
                <a:lumMod val="50000"/>
              </a:schemeClr>
            </a:solidFill>
            <a:prstDash val="solid"/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>
            <a:extLst>
              <a:ext uri="{FF2B5EF4-FFF2-40B4-BE49-F238E27FC236}">
                <a16:creationId xmlns:a16="http://schemas.microsoft.com/office/drawing/2014/main" id="{8494A110-9616-4A9A-A566-0D203DCE7B99}"/>
              </a:ext>
            </a:extLst>
          </p:cNvPr>
          <p:cNvSpPr/>
          <p:nvPr/>
        </p:nvSpPr>
        <p:spPr>
          <a:xfrm>
            <a:off x="3212509" y="4454979"/>
            <a:ext cx="5889170" cy="1065244"/>
          </a:xfrm>
          <a:prstGeom prst="rect">
            <a:avLst/>
          </a:prstGeom>
          <a:solidFill>
            <a:srgbClr val="178095">
              <a:alpha val="50980"/>
            </a:srgbClr>
          </a:solidFill>
          <a:ln>
            <a:solidFill>
              <a:schemeClr val="accent1">
                <a:shade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/>
              <a:t>Model.predict</a:t>
            </a:r>
            <a:endParaRPr lang="zh-TW" altLang="en-US" dirty="0"/>
          </a:p>
        </p:txBody>
      </p:sp>
      <p:sp>
        <p:nvSpPr>
          <p:cNvPr id="130" name="箭號: 向下 129">
            <a:extLst>
              <a:ext uri="{FF2B5EF4-FFF2-40B4-BE49-F238E27FC236}">
                <a16:creationId xmlns:a16="http://schemas.microsoft.com/office/drawing/2014/main" id="{8356F723-1606-42F5-BB5D-530FD8FD3EF5}"/>
              </a:ext>
            </a:extLst>
          </p:cNvPr>
          <p:cNvSpPr/>
          <p:nvPr/>
        </p:nvSpPr>
        <p:spPr>
          <a:xfrm>
            <a:off x="5937382" y="5520223"/>
            <a:ext cx="449422" cy="603579"/>
          </a:xfrm>
          <a:prstGeom prst="downArrow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1" name="文字方塊 130">
            <a:extLst>
              <a:ext uri="{FF2B5EF4-FFF2-40B4-BE49-F238E27FC236}">
                <a16:creationId xmlns:a16="http://schemas.microsoft.com/office/drawing/2014/main" id="{DEF1008B-64CF-459F-BC35-901E1F95E90E}"/>
              </a:ext>
            </a:extLst>
          </p:cNvPr>
          <p:cNvSpPr txBox="1"/>
          <p:nvPr/>
        </p:nvSpPr>
        <p:spPr>
          <a:xfrm>
            <a:off x="5563282" y="6123802"/>
            <a:ext cx="11976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b="1" dirty="0">
                <a:solidFill>
                  <a:schemeClr val="accent6">
                    <a:lumMod val="50000"/>
                  </a:schemeClr>
                </a:solidFill>
                <a:latin typeface="Bahnschrift SemiBold" panose="020B0502040204020203" pitchFamily="34" charset="0"/>
              </a:rPr>
              <a:t>Predict</a:t>
            </a:r>
            <a:endParaRPr lang="zh-TW" altLang="en-US" sz="2400" b="1" dirty="0">
              <a:solidFill>
                <a:schemeClr val="accent6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660F47C6-CF93-4598-A6BA-0F764EAEE6C4}"/>
              </a:ext>
            </a:extLst>
          </p:cNvPr>
          <p:cNvSpPr/>
          <p:nvPr/>
        </p:nvSpPr>
        <p:spPr>
          <a:xfrm>
            <a:off x="4861249" y="2451611"/>
            <a:ext cx="2601688" cy="1457916"/>
          </a:xfrm>
          <a:prstGeom prst="rect">
            <a:avLst/>
          </a:prstGeom>
          <a:solidFill>
            <a:srgbClr val="E19805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Model</a:t>
            </a:r>
          </a:p>
          <a:p>
            <a:pPr algn="ctr"/>
            <a:r>
              <a:rPr lang="en-US" altLang="zh-TW" dirty="0"/>
              <a:t>(all classes)</a:t>
            </a:r>
          </a:p>
        </p:txBody>
      </p:sp>
      <p:cxnSp>
        <p:nvCxnSpPr>
          <p:cNvPr id="42" name="直線單箭頭接點 41">
            <a:extLst>
              <a:ext uri="{FF2B5EF4-FFF2-40B4-BE49-F238E27FC236}">
                <a16:creationId xmlns:a16="http://schemas.microsoft.com/office/drawing/2014/main" id="{7DCDA29E-D0FC-4A7E-892D-3A198FF9429E}"/>
              </a:ext>
            </a:extLst>
          </p:cNvPr>
          <p:cNvCxnSpPr>
            <a:cxnSpLocks/>
            <a:stCxn id="38" idx="2"/>
            <a:endCxn id="67" idx="0"/>
          </p:cNvCxnSpPr>
          <p:nvPr/>
        </p:nvCxnSpPr>
        <p:spPr>
          <a:xfrm flipH="1">
            <a:off x="6157094" y="3909527"/>
            <a:ext cx="4999" cy="545452"/>
          </a:xfrm>
          <a:prstGeom prst="straightConnector1">
            <a:avLst/>
          </a:prstGeom>
          <a:ln w="88900" cap="flat">
            <a:solidFill>
              <a:schemeClr val="accent1">
                <a:lumMod val="50000"/>
              </a:schemeClr>
            </a:solidFill>
            <a:prstDash val="solid"/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25949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135F0019-DEA2-443F-8375-9B9BFDAF963D}"/>
              </a:ext>
            </a:extLst>
          </p:cNvPr>
          <p:cNvSpPr/>
          <p:nvPr/>
        </p:nvSpPr>
        <p:spPr>
          <a:xfrm rot="17672986">
            <a:off x="-1483149" y="4412620"/>
            <a:ext cx="12081739" cy="949139"/>
          </a:xfrm>
          <a:prstGeom prst="rect">
            <a:avLst/>
          </a:prstGeom>
          <a:solidFill>
            <a:srgbClr val="76F2C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FB148F7-ABD8-4A04-ABF6-F5DC959AAE22}"/>
              </a:ext>
            </a:extLst>
          </p:cNvPr>
          <p:cNvSpPr/>
          <p:nvPr/>
        </p:nvSpPr>
        <p:spPr>
          <a:xfrm rot="1472986">
            <a:off x="-1189064" y="2595191"/>
            <a:ext cx="15917263" cy="890453"/>
          </a:xfrm>
          <a:prstGeom prst="rect">
            <a:avLst/>
          </a:prstGeom>
          <a:solidFill>
            <a:srgbClr val="AACF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88" name="矩形: 圓角 87">
            <a:extLst>
              <a:ext uri="{FF2B5EF4-FFF2-40B4-BE49-F238E27FC236}">
                <a16:creationId xmlns:a16="http://schemas.microsoft.com/office/drawing/2014/main" id="{91A6967C-1FE1-473A-8C9B-BC405BECACE6}"/>
              </a:ext>
            </a:extLst>
          </p:cNvPr>
          <p:cNvSpPr/>
          <p:nvPr/>
        </p:nvSpPr>
        <p:spPr>
          <a:xfrm>
            <a:off x="3638550" y="1343026"/>
            <a:ext cx="6057900" cy="4461024"/>
          </a:xfrm>
          <a:prstGeom prst="roundRect">
            <a:avLst/>
          </a:prstGeom>
          <a:solidFill>
            <a:srgbClr val="EAE9E0">
              <a:alpha val="87000"/>
            </a:srgbClr>
          </a:solidFill>
          <a:ln w="25400">
            <a:solidFill>
              <a:srgbClr val="E1980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C74DEDA-4973-4157-87F3-D35B7A0DFEAF}"/>
              </a:ext>
            </a:extLst>
          </p:cNvPr>
          <p:cNvSpPr/>
          <p:nvPr/>
        </p:nvSpPr>
        <p:spPr>
          <a:xfrm>
            <a:off x="549352" y="2660824"/>
            <a:ext cx="1641398" cy="1536352"/>
          </a:xfrm>
          <a:prstGeom prst="rect">
            <a:avLst/>
          </a:prstGeom>
          <a:solidFill>
            <a:srgbClr val="E19805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Model</a:t>
            </a:r>
          </a:p>
        </p:txBody>
      </p:sp>
      <p:sp>
        <p:nvSpPr>
          <p:cNvPr id="5" name="箭號: 向右 4">
            <a:extLst>
              <a:ext uri="{FF2B5EF4-FFF2-40B4-BE49-F238E27FC236}">
                <a16:creationId xmlns:a16="http://schemas.microsoft.com/office/drawing/2014/main" id="{05A4BBD1-C951-4437-8548-265AFCDD601B}"/>
              </a:ext>
            </a:extLst>
          </p:cNvPr>
          <p:cNvSpPr/>
          <p:nvPr/>
        </p:nvSpPr>
        <p:spPr>
          <a:xfrm>
            <a:off x="2343150" y="3214687"/>
            <a:ext cx="1152526" cy="428625"/>
          </a:xfrm>
          <a:prstGeom prst="rightArrow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C476089-0496-4F0C-92E0-6BA2DEC360FB}"/>
              </a:ext>
            </a:extLst>
          </p:cNvPr>
          <p:cNvSpPr txBox="1"/>
          <p:nvPr/>
        </p:nvSpPr>
        <p:spPr>
          <a:xfrm>
            <a:off x="6157909" y="646671"/>
            <a:ext cx="1047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F6A21D">
                    <a:lumMod val="50000"/>
                  </a:srgbClr>
                </a:solidFill>
                <a:effectLst/>
                <a:uLnTx/>
                <a:uFillTx/>
                <a:latin typeface="Bahnschrift SemiBold" panose="020B0502040204020203" pitchFamily="34" charset="0"/>
                <a:ea typeface="微軟正黑體" panose="020B0604030504040204" pitchFamily="34" charset="-120"/>
                <a:cs typeface="+mn-cs"/>
              </a:rPr>
              <a:t>INPUT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6A21D">
                  <a:lumMod val="50000"/>
                </a:srgbClr>
              </a:solidFill>
              <a:effectLst/>
              <a:uLnTx/>
              <a:uFillTx/>
              <a:latin typeface="Bahnschrift SemiBold" panose="020B0502040204020203" pitchFamily="34" charset="0"/>
              <a:ea typeface="微軟正黑體" panose="020B0604030504040204" pitchFamily="34" charset="-120"/>
              <a:cs typeface="+mn-cs"/>
            </a:endParaRPr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B08A9E55-6BBA-40BB-907B-974E39D7DCF3}"/>
              </a:ext>
            </a:extLst>
          </p:cNvPr>
          <p:cNvCxnSpPr>
            <a:cxnSpLocks/>
            <a:stCxn id="27" idx="2"/>
            <a:endCxn id="81" idx="0"/>
          </p:cNvCxnSpPr>
          <p:nvPr/>
        </p:nvCxnSpPr>
        <p:spPr>
          <a:xfrm flipH="1">
            <a:off x="6681781" y="2806958"/>
            <a:ext cx="4" cy="378133"/>
          </a:xfrm>
          <a:prstGeom prst="straightConnector1">
            <a:avLst/>
          </a:prstGeom>
          <a:ln w="635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6442BDCA-A1FC-4848-AC72-3D81DD0FF816}"/>
              </a:ext>
            </a:extLst>
          </p:cNvPr>
          <p:cNvCxnSpPr>
            <a:cxnSpLocks/>
            <a:stCxn id="81" idx="2"/>
            <a:endCxn id="54" idx="0"/>
          </p:cNvCxnSpPr>
          <p:nvPr/>
        </p:nvCxnSpPr>
        <p:spPr>
          <a:xfrm>
            <a:off x="6681781" y="3677361"/>
            <a:ext cx="3" cy="378133"/>
          </a:xfrm>
          <a:prstGeom prst="straightConnector1">
            <a:avLst/>
          </a:prstGeom>
          <a:ln w="635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61AC43DB-341B-4F82-91F1-B1302B88968E}"/>
              </a:ext>
            </a:extLst>
          </p:cNvPr>
          <p:cNvCxnSpPr>
            <a:cxnSpLocks/>
          </p:cNvCxnSpPr>
          <p:nvPr/>
        </p:nvCxnSpPr>
        <p:spPr>
          <a:xfrm>
            <a:off x="6681784" y="1150759"/>
            <a:ext cx="0" cy="518528"/>
          </a:xfrm>
          <a:prstGeom prst="straightConnector1">
            <a:avLst/>
          </a:prstGeom>
          <a:ln w="635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72CA4310-F300-42A8-BD96-EC1989E136F8}"/>
              </a:ext>
            </a:extLst>
          </p:cNvPr>
          <p:cNvCxnSpPr>
            <a:cxnSpLocks/>
            <a:stCxn id="53" idx="2"/>
          </p:cNvCxnSpPr>
          <p:nvPr/>
        </p:nvCxnSpPr>
        <p:spPr>
          <a:xfrm>
            <a:off x="6681784" y="5418166"/>
            <a:ext cx="0" cy="859156"/>
          </a:xfrm>
          <a:prstGeom prst="straightConnector1">
            <a:avLst/>
          </a:prstGeom>
          <a:ln w="889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6F7F1E34-8645-41AE-A76A-2DF762422602}"/>
              </a:ext>
            </a:extLst>
          </p:cNvPr>
          <p:cNvSpPr/>
          <p:nvPr/>
        </p:nvSpPr>
        <p:spPr>
          <a:xfrm>
            <a:off x="5025091" y="1781436"/>
            <a:ext cx="3313387" cy="102552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EfficientNetV2M</a:t>
            </a:r>
          </a:p>
        </p:txBody>
      </p:sp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2B565929-2CF5-49D2-9A10-E1AA907D221F}"/>
              </a:ext>
            </a:extLst>
          </p:cNvPr>
          <p:cNvCxnSpPr>
            <a:cxnSpLocks/>
            <a:stCxn id="54" idx="2"/>
            <a:endCxn id="53" idx="0"/>
          </p:cNvCxnSpPr>
          <p:nvPr/>
        </p:nvCxnSpPr>
        <p:spPr>
          <a:xfrm>
            <a:off x="6681784" y="4547764"/>
            <a:ext cx="0" cy="378132"/>
          </a:xfrm>
          <a:prstGeom prst="straightConnector1">
            <a:avLst/>
          </a:prstGeom>
          <a:ln w="635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矩形 52">
            <a:extLst>
              <a:ext uri="{FF2B5EF4-FFF2-40B4-BE49-F238E27FC236}">
                <a16:creationId xmlns:a16="http://schemas.microsoft.com/office/drawing/2014/main" id="{FD075FBB-888C-4BFB-921D-CBA744E6FC31}"/>
              </a:ext>
            </a:extLst>
          </p:cNvPr>
          <p:cNvSpPr/>
          <p:nvPr/>
        </p:nvSpPr>
        <p:spPr>
          <a:xfrm>
            <a:off x="5301706" y="4925896"/>
            <a:ext cx="2760155" cy="49227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Dense(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N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, </a:t>
            </a:r>
            <a:r>
              <a:rPr kumimoji="0" lang="en-US" altLang="zh-TW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softmax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)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20618B02-C84F-4931-8043-6421A6059A05}"/>
              </a:ext>
            </a:extLst>
          </p:cNvPr>
          <p:cNvSpPr/>
          <p:nvPr/>
        </p:nvSpPr>
        <p:spPr>
          <a:xfrm>
            <a:off x="5301706" y="4055494"/>
            <a:ext cx="2760155" cy="49227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GlobalAveragePooling2D</a:t>
            </a: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7F2AAA1B-BEE3-4A8B-A93A-B94236822699}"/>
              </a:ext>
            </a:extLst>
          </p:cNvPr>
          <p:cNvSpPr/>
          <p:nvPr/>
        </p:nvSpPr>
        <p:spPr>
          <a:xfrm>
            <a:off x="5301703" y="3185091"/>
            <a:ext cx="2760155" cy="49227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Dropout(0.55)</a:t>
            </a:r>
          </a:p>
        </p:txBody>
      </p:sp>
    </p:spTree>
    <p:extLst>
      <p:ext uri="{BB962C8B-B14F-4D97-AF65-F5344CB8AC3E}">
        <p14:creationId xmlns:p14="http://schemas.microsoft.com/office/powerpoint/2010/main" val="22852883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圓角 9">
            <a:extLst>
              <a:ext uri="{FF2B5EF4-FFF2-40B4-BE49-F238E27FC236}">
                <a16:creationId xmlns:a16="http://schemas.microsoft.com/office/drawing/2014/main" id="{75828AE6-5A14-47DA-974C-8755F1CDA99B}"/>
              </a:ext>
            </a:extLst>
          </p:cNvPr>
          <p:cNvSpPr/>
          <p:nvPr/>
        </p:nvSpPr>
        <p:spPr>
          <a:xfrm>
            <a:off x="3219059" y="419877"/>
            <a:ext cx="5623248" cy="895739"/>
          </a:xfrm>
          <a:prstGeom prst="roundRect">
            <a:avLst>
              <a:gd name="adj" fmla="val 0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訓練結果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731951C-D7DF-4ECA-A9F5-C33ECE24F5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779" y="2117950"/>
            <a:ext cx="5327971" cy="401701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5D9AE473-979B-49E2-912F-66D2639E6B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1726" y="2117949"/>
            <a:ext cx="5327971" cy="40352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6112456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71C6CEAC-F9F8-45B7-9182-84B88762C9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284" y="2778529"/>
            <a:ext cx="9139432" cy="36087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矩形: 圓角 6">
            <a:extLst>
              <a:ext uri="{FF2B5EF4-FFF2-40B4-BE49-F238E27FC236}">
                <a16:creationId xmlns:a16="http://schemas.microsoft.com/office/drawing/2014/main" id="{1BDB7068-5D05-4B89-82C2-FCCB16196196}"/>
              </a:ext>
            </a:extLst>
          </p:cNvPr>
          <p:cNvSpPr/>
          <p:nvPr/>
        </p:nvSpPr>
        <p:spPr>
          <a:xfrm>
            <a:off x="2672080" y="470677"/>
            <a:ext cx="6847840" cy="895739"/>
          </a:xfrm>
          <a:prstGeom prst="roundRect">
            <a:avLst>
              <a:gd name="adj" fmla="val 0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實際預測結果</a:t>
            </a: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(</a:t>
            </a: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有</a:t>
            </a:r>
            <a:r>
              <a:rPr kumimoji="0" lang="en-US" altLang="zh-TW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class_weight</a:t>
            </a: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)</a:t>
            </a:r>
            <a:endParaRPr kumimoji="0" lang="zh-TW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367B201-9658-4ED6-85B8-D91EF5251611}"/>
              </a:ext>
            </a:extLst>
          </p:cNvPr>
          <p:cNvSpPr txBox="1"/>
          <p:nvPr/>
        </p:nvSpPr>
        <p:spPr>
          <a:xfrm>
            <a:off x="2241678" y="1749307"/>
            <a:ext cx="7708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rgbClr val="0033CC"/>
                </a:solidFill>
              </a:rPr>
              <a:t>藍色</a:t>
            </a:r>
            <a:r>
              <a:rPr lang="zh-TW" altLang="en-US" b="1" dirty="0"/>
              <a:t>為此類預測成功之數目，</a:t>
            </a:r>
            <a:r>
              <a:rPr lang="zh-TW" altLang="en-US" b="1" dirty="0">
                <a:solidFill>
                  <a:srgbClr val="FF0000"/>
                </a:solidFill>
              </a:rPr>
              <a:t>紅色</a:t>
            </a:r>
            <a:r>
              <a:rPr lang="zh-TW" altLang="en-US" b="1" dirty="0"/>
              <a:t>為此類預測失敗之數目</a:t>
            </a:r>
            <a:r>
              <a:rPr lang="en-US" altLang="zh-TW" b="1" dirty="0"/>
              <a:t>(</a:t>
            </a:r>
            <a:r>
              <a:rPr lang="zh-TW" altLang="en-US" b="1" dirty="0"/>
              <a:t>及預測為別類</a:t>
            </a:r>
            <a:r>
              <a:rPr lang="en-US" altLang="zh-TW" b="1" dirty="0"/>
              <a:t>)</a:t>
            </a:r>
            <a:r>
              <a:rPr lang="zh-TW" altLang="en-US" b="1" dirty="0"/>
              <a:t> 資料為隨機在校內所拍攝的照片</a:t>
            </a:r>
            <a:r>
              <a:rPr lang="en-US" altLang="zh-TW" b="1" dirty="0"/>
              <a:t>(44</a:t>
            </a:r>
            <a:r>
              <a:rPr lang="zh-TW" altLang="en-US" b="1" dirty="0"/>
              <a:t>張</a:t>
            </a:r>
            <a:r>
              <a:rPr lang="en-US" altLang="zh-TW" b="1" dirty="0"/>
              <a:t>)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41920932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867F359F-10CD-4510-ABAF-5DA9214D9D3E}"/>
              </a:ext>
            </a:extLst>
          </p:cNvPr>
          <p:cNvSpPr/>
          <p:nvPr/>
        </p:nvSpPr>
        <p:spPr>
          <a:xfrm>
            <a:off x="2770884" y="460517"/>
            <a:ext cx="6492240" cy="895739"/>
          </a:xfrm>
          <a:prstGeom prst="roundRect">
            <a:avLst>
              <a:gd name="adj" fmla="val 0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實際預測結果</a:t>
            </a: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(</a:t>
            </a: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沒有</a:t>
            </a:r>
            <a:r>
              <a:rPr kumimoji="0" lang="en-US" altLang="zh-TW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class_weight</a:t>
            </a: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)</a:t>
            </a:r>
            <a:endParaRPr kumimoji="0" lang="zh-TW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DE3C3761-BB84-4C3C-B880-B05B31EDC59B}"/>
              </a:ext>
            </a:extLst>
          </p:cNvPr>
          <p:cNvSpPr/>
          <p:nvPr/>
        </p:nvSpPr>
        <p:spPr>
          <a:xfrm>
            <a:off x="2672080" y="460517"/>
            <a:ext cx="6847840" cy="895739"/>
          </a:xfrm>
          <a:prstGeom prst="roundRect">
            <a:avLst>
              <a:gd name="adj" fmla="val 0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實際預測結果</a:t>
            </a: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(</a:t>
            </a: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沒有</a:t>
            </a:r>
            <a:r>
              <a:rPr kumimoji="0" lang="en-US" altLang="zh-TW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class_weight</a:t>
            </a: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)</a:t>
            </a:r>
            <a:endParaRPr kumimoji="0" lang="zh-TW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B604B4B-7B80-44F9-A4AC-E4038C98A2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537" y="2713995"/>
            <a:ext cx="9704926" cy="378298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C2640B28-AD24-473D-AC18-2A5D57F2606E}"/>
              </a:ext>
            </a:extLst>
          </p:cNvPr>
          <p:cNvSpPr txBox="1"/>
          <p:nvPr/>
        </p:nvSpPr>
        <p:spPr>
          <a:xfrm>
            <a:off x="1910080" y="1711960"/>
            <a:ext cx="7708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rgbClr val="0033CC"/>
                </a:solidFill>
              </a:rPr>
              <a:t>藍色</a:t>
            </a:r>
            <a:r>
              <a:rPr lang="zh-TW" altLang="en-US" b="1" dirty="0"/>
              <a:t>為此類預測成功之數目，</a:t>
            </a:r>
            <a:r>
              <a:rPr lang="zh-TW" altLang="en-US" b="1" dirty="0">
                <a:solidFill>
                  <a:srgbClr val="FF0000"/>
                </a:solidFill>
              </a:rPr>
              <a:t>紅色</a:t>
            </a:r>
            <a:r>
              <a:rPr lang="zh-TW" altLang="en-US" b="1" dirty="0"/>
              <a:t>為此類預測失敗之數目</a:t>
            </a:r>
            <a:r>
              <a:rPr lang="en-US" altLang="zh-TW" b="1" dirty="0"/>
              <a:t>(</a:t>
            </a:r>
            <a:r>
              <a:rPr lang="zh-TW" altLang="en-US" b="1" dirty="0"/>
              <a:t>及預測為別類</a:t>
            </a:r>
            <a:r>
              <a:rPr lang="en-US" altLang="zh-TW" b="1" dirty="0"/>
              <a:t>)</a:t>
            </a:r>
            <a:r>
              <a:rPr lang="zh-TW" altLang="en-US" b="1" dirty="0"/>
              <a:t> 資料為隨機在校內所拍攝的照片</a:t>
            </a:r>
            <a:r>
              <a:rPr lang="en-US" altLang="zh-TW" b="1" dirty="0"/>
              <a:t>(44</a:t>
            </a:r>
            <a:r>
              <a:rPr lang="zh-TW" altLang="en-US" b="1" dirty="0"/>
              <a:t>張</a:t>
            </a:r>
            <a:r>
              <a:rPr lang="en-US" altLang="zh-TW" b="1" dirty="0"/>
              <a:t>)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2876099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52DFC5-92BF-4117-A730-2BF466C84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zh-TW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方法二</a:t>
            </a:r>
          </a:p>
        </p:txBody>
      </p:sp>
    </p:spTree>
    <p:extLst>
      <p:ext uri="{BB962C8B-B14F-4D97-AF65-F5344CB8AC3E}">
        <p14:creationId xmlns:p14="http://schemas.microsoft.com/office/powerpoint/2010/main" val="285063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矩形: 圓角 132">
            <a:extLst>
              <a:ext uri="{FF2B5EF4-FFF2-40B4-BE49-F238E27FC236}">
                <a16:creationId xmlns:a16="http://schemas.microsoft.com/office/drawing/2014/main" id="{BE895FB2-F59A-471E-8E6A-DE6498651F35}"/>
              </a:ext>
            </a:extLst>
          </p:cNvPr>
          <p:cNvSpPr/>
          <p:nvPr/>
        </p:nvSpPr>
        <p:spPr>
          <a:xfrm>
            <a:off x="828972" y="1966719"/>
            <a:ext cx="10582268" cy="383857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222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21B0043-3801-41AE-8230-294A5F201BD6}"/>
              </a:ext>
            </a:extLst>
          </p:cNvPr>
          <p:cNvSpPr/>
          <p:nvPr/>
        </p:nvSpPr>
        <p:spPr>
          <a:xfrm>
            <a:off x="6890657" y="2673220"/>
            <a:ext cx="1166324" cy="1091682"/>
          </a:xfrm>
          <a:prstGeom prst="rect">
            <a:avLst/>
          </a:prstGeom>
          <a:solidFill>
            <a:srgbClr val="E19805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Model</a:t>
            </a:r>
          </a:p>
          <a:p>
            <a:pPr algn="ctr"/>
            <a:r>
              <a:rPr lang="en-US" altLang="zh-TW" dirty="0"/>
              <a:t>Class N-2</a:t>
            </a:r>
            <a:endParaRPr lang="zh-TW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E684B31-8F25-401F-9FA0-90D08CC82B61}"/>
              </a:ext>
            </a:extLst>
          </p:cNvPr>
          <p:cNvSpPr/>
          <p:nvPr/>
        </p:nvSpPr>
        <p:spPr>
          <a:xfrm>
            <a:off x="1358389" y="2673220"/>
            <a:ext cx="1166324" cy="1091682"/>
          </a:xfrm>
          <a:prstGeom prst="rect">
            <a:avLst/>
          </a:prstGeom>
          <a:solidFill>
            <a:srgbClr val="E19805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Model</a:t>
            </a:r>
          </a:p>
          <a:p>
            <a:pPr algn="ctr"/>
            <a:r>
              <a:rPr lang="en-US" altLang="zh-TW" dirty="0"/>
              <a:t>class1</a:t>
            </a:r>
            <a:endParaRPr lang="zh-TW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32A8364-26EA-42A0-AFBD-4C4015A5FEFE}"/>
              </a:ext>
            </a:extLst>
          </p:cNvPr>
          <p:cNvSpPr/>
          <p:nvPr/>
        </p:nvSpPr>
        <p:spPr>
          <a:xfrm>
            <a:off x="4253985" y="2673220"/>
            <a:ext cx="1166324" cy="1091682"/>
          </a:xfrm>
          <a:prstGeom prst="rect">
            <a:avLst/>
          </a:prstGeom>
          <a:solidFill>
            <a:srgbClr val="E19805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Model</a:t>
            </a:r>
          </a:p>
          <a:p>
            <a:pPr algn="ctr"/>
            <a:r>
              <a:rPr lang="en-US" altLang="zh-TW" dirty="0"/>
              <a:t>class3</a:t>
            </a:r>
            <a:endParaRPr lang="zh-TW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4D6B53A-A649-47E3-AB04-1E4A6534F60D}"/>
              </a:ext>
            </a:extLst>
          </p:cNvPr>
          <p:cNvSpPr/>
          <p:nvPr/>
        </p:nvSpPr>
        <p:spPr>
          <a:xfrm>
            <a:off x="2806187" y="2673220"/>
            <a:ext cx="1166324" cy="1091682"/>
          </a:xfrm>
          <a:prstGeom prst="rect">
            <a:avLst/>
          </a:prstGeom>
          <a:solidFill>
            <a:srgbClr val="E19805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Model</a:t>
            </a:r>
          </a:p>
          <a:p>
            <a:pPr algn="ctr"/>
            <a:r>
              <a:rPr lang="en-US" altLang="zh-TW" dirty="0"/>
              <a:t>class2</a:t>
            </a:r>
            <a:endParaRPr lang="zh-TW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98ABF93E-DA9E-41DC-99E4-D6FD8ED94A6B}"/>
              </a:ext>
            </a:extLst>
          </p:cNvPr>
          <p:cNvSpPr/>
          <p:nvPr/>
        </p:nvSpPr>
        <p:spPr>
          <a:xfrm>
            <a:off x="8338455" y="2673220"/>
            <a:ext cx="1166324" cy="1091682"/>
          </a:xfrm>
          <a:prstGeom prst="rect">
            <a:avLst/>
          </a:prstGeom>
          <a:solidFill>
            <a:srgbClr val="E19805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Model</a:t>
            </a:r>
          </a:p>
          <a:p>
            <a:pPr algn="ctr"/>
            <a:r>
              <a:rPr lang="en-US" altLang="zh-TW" dirty="0"/>
              <a:t>Class N-1</a:t>
            </a:r>
            <a:endParaRPr lang="zh-TW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4D91C3-CFAC-4A86-97C0-D6041FDEC885}"/>
              </a:ext>
            </a:extLst>
          </p:cNvPr>
          <p:cNvSpPr/>
          <p:nvPr/>
        </p:nvSpPr>
        <p:spPr>
          <a:xfrm>
            <a:off x="9786253" y="2673220"/>
            <a:ext cx="1166324" cy="1091682"/>
          </a:xfrm>
          <a:prstGeom prst="rect">
            <a:avLst/>
          </a:prstGeom>
          <a:solidFill>
            <a:srgbClr val="E19805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Model</a:t>
            </a:r>
          </a:p>
          <a:p>
            <a:pPr algn="ctr"/>
            <a:r>
              <a:rPr lang="en-US" altLang="zh-TW" dirty="0"/>
              <a:t>Class N</a:t>
            </a:r>
            <a:endParaRPr lang="zh-TW" altLang="en-US" dirty="0"/>
          </a:p>
        </p:txBody>
      </p:sp>
      <p:sp>
        <p:nvSpPr>
          <p:cNvPr id="17" name="橢圓 16">
            <a:extLst>
              <a:ext uri="{FF2B5EF4-FFF2-40B4-BE49-F238E27FC236}">
                <a16:creationId xmlns:a16="http://schemas.microsoft.com/office/drawing/2014/main" id="{EA547FA0-E405-4980-BEF4-745161F84B35}"/>
              </a:ext>
            </a:extLst>
          </p:cNvPr>
          <p:cNvSpPr/>
          <p:nvPr/>
        </p:nvSpPr>
        <p:spPr>
          <a:xfrm>
            <a:off x="5754657" y="3155300"/>
            <a:ext cx="83975" cy="102637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橢圓 17">
            <a:extLst>
              <a:ext uri="{FF2B5EF4-FFF2-40B4-BE49-F238E27FC236}">
                <a16:creationId xmlns:a16="http://schemas.microsoft.com/office/drawing/2014/main" id="{1430F846-0F62-445C-928A-B258F4B96087}"/>
              </a:ext>
            </a:extLst>
          </p:cNvPr>
          <p:cNvSpPr/>
          <p:nvPr/>
        </p:nvSpPr>
        <p:spPr>
          <a:xfrm>
            <a:off x="6120106" y="3152191"/>
            <a:ext cx="83975" cy="102637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橢圓 18">
            <a:extLst>
              <a:ext uri="{FF2B5EF4-FFF2-40B4-BE49-F238E27FC236}">
                <a16:creationId xmlns:a16="http://schemas.microsoft.com/office/drawing/2014/main" id="{7C8A6D79-8F10-4E2D-B57D-62AB62CEAA63}"/>
              </a:ext>
            </a:extLst>
          </p:cNvPr>
          <p:cNvSpPr/>
          <p:nvPr/>
        </p:nvSpPr>
        <p:spPr>
          <a:xfrm>
            <a:off x="6481083" y="3152188"/>
            <a:ext cx="83975" cy="102637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4CD53A3A-F2CE-4E8F-961E-2EA42B36B62D}"/>
              </a:ext>
            </a:extLst>
          </p:cNvPr>
          <p:cNvCxnSpPr>
            <a:cxnSpLocks/>
            <a:endCxn id="11" idx="0"/>
          </p:cNvCxnSpPr>
          <p:nvPr/>
        </p:nvCxnSpPr>
        <p:spPr>
          <a:xfrm flipH="1">
            <a:off x="1941551" y="1343608"/>
            <a:ext cx="4213932" cy="1329612"/>
          </a:xfrm>
          <a:prstGeom prst="straightConnector1">
            <a:avLst/>
          </a:prstGeom>
          <a:ln w="57150" cap="flat">
            <a:solidFill>
              <a:schemeClr val="accent1">
                <a:lumMod val="50000"/>
              </a:schemeClr>
            </a:solidFill>
            <a:prstDash val="solid"/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單箭頭接點 36">
            <a:extLst>
              <a:ext uri="{FF2B5EF4-FFF2-40B4-BE49-F238E27FC236}">
                <a16:creationId xmlns:a16="http://schemas.microsoft.com/office/drawing/2014/main" id="{A262684D-F550-455B-82C1-A51CD126E268}"/>
              </a:ext>
            </a:extLst>
          </p:cNvPr>
          <p:cNvCxnSpPr>
            <a:cxnSpLocks/>
            <a:stCxn id="14" idx="2"/>
            <a:endCxn id="13" idx="0"/>
          </p:cNvCxnSpPr>
          <p:nvPr/>
        </p:nvCxnSpPr>
        <p:spPr>
          <a:xfrm flipH="1">
            <a:off x="3389349" y="1577650"/>
            <a:ext cx="2767745" cy="1095570"/>
          </a:xfrm>
          <a:prstGeom prst="straightConnector1">
            <a:avLst/>
          </a:prstGeom>
          <a:ln w="53975" cap="flat">
            <a:solidFill>
              <a:schemeClr val="accent1">
                <a:lumMod val="50000"/>
              </a:schemeClr>
            </a:solidFill>
            <a:prstDash val="solid"/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單箭頭接點 38">
            <a:extLst>
              <a:ext uri="{FF2B5EF4-FFF2-40B4-BE49-F238E27FC236}">
                <a16:creationId xmlns:a16="http://schemas.microsoft.com/office/drawing/2014/main" id="{08F3E185-7603-4EA6-9F89-629B074B356D}"/>
              </a:ext>
            </a:extLst>
          </p:cNvPr>
          <p:cNvCxnSpPr>
            <a:cxnSpLocks/>
            <a:stCxn id="14" idx="2"/>
            <a:endCxn id="12" idx="0"/>
          </p:cNvCxnSpPr>
          <p:nvPr/>
        </p:nvCxnSpPr>
        <p:spPr>
          <a:xfrm flipH="1">
            <a:off x="4837147" y="1577650"/>
            <a:ext cx="1319947" cy="1095570"/>
          </a:xfrm>
          <a:prstGeom prst="straightConnector1">
            <a:avLst/>
          </a:prstGeom>
          <a:ln w="50800" cap="flat">
            <a:solidFill>
              <a:schemeClr val="accent1">
                <a:lumMod val="50000"/>
              </a:schemeClr>
            </a:solidFill>
            <a:prstDash val="solid"/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單箭頭接點 40">
            <a:extLst>
              <a:ext uri="{FF2B5EF4-FFF2-40B4-BE49-F238E27FC236}">
                <a16:creationId xmlns:a16="http://schemas.microsoft.com/office/drawing/2014/main" id="{156F5635-D49E-4D74-8D7E-A895694F36A8}"/>
              </a:ext>
            </a:extLst>
          </p:cNvPr>
          <p:cNvCxnSpPr>
            <a:stCxn id="14" idx="2"/>
            <a:endCxn id="10" idx="0"/>
          </p:cNvCxnSpPr>
          <p:nvPr/>
        </p:nvCxnSpPr>
        <p:spPr>
          <a:xfrm>
            <a:off x="6157094" y="1577650"/>
            <a:ext cx="1316725" cy="1095570"/>
          </a:xfrm>
          <a:prstGeom prst="straightConnector1">
            <a:avLst/>
          </a:prstGeom>
          <a:ln w="50800" cap="flat">
            <a:solidFill>
              <a:schemeClr val="accent1">
                <a:lumMod val="50000"/>
              </a:schemeClr>
            </a:solidFill>
            <a:prstDash val="solid"/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單箭頭接點 42">
            <a:extLst>
              <a:ext uri="{FF2B5EF4-FFF2-40B4-BE49-F238E27FC236}">
                <a16:creationId xmlns:a16="http://schemas.microsoft.com/office/drawing/2014/main" id="{B51F731E-F69C-483D-BF79-1793AAF7FEBE}"/>
              </a:ext>
            </a:extLst>
          </p:cNvPr>
          <p:cNvCxnSpPr>
            <a:cxnSpLocks/>
            <a:stCxn id="14" idx="2"/>
            <a:endCxn id="15" idx="0"/>
          </p:cNvCxnSpPr>
          <p:nvPr/>
        </p:nvCxnSpPr>
        <p:spPr>
          <a:xfrm>
            <a:off x="6157094" y="1577650"/>
            <a:ext cx="2764523" cy="1095570"/>
          </a:xfrm>
          <a:prstGeom prst="straightConnector1">
            <a:avLst/>
          </a:prstGeom>
          <a:ln w="53975" cap="flat">
            <a:solidFill>
              <a:schemeClr val="accent1">
                <a:lumMod val="50000"/>
              </a:schemeClr>
            </a:solidFill>
            <a:prstDash val="solid"/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E5613502-9687-415F-8306-600BC2A25F70}"/>
              </a:ext>
            </a:extLst>
          </p:cNvPr>
          <p:cNvCxnSpPr>
            <a:cxnSpLocks/>
          </p:cNvCxnSpPr>
          <p:nvPr/>
        </p:nvCxnSpPr>
        <p:spPr>
          <a:xfrm>
            <a:off x="6155483" y="1343608"/>
            <a:ext cx="4185551" cy="1329612"/>
          </a:xfrm>
          <a:prstGeom prst="straightConnector1">
            <a:avLst/>
          </a:prstGeom>
          <a:ln w="53975" cap="flat">
            <a:solidFill>
              <a:schemeClr val="accent1">
                <a:lumMod val="50000"/>
              </a:schemeClr>
            </a:solidFill>
            <a:prstDash val="solid"/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C49AEFBE-8A53-40BE-8A9C-0E0F42D901ED}"/>
              </a:ext>
            </a:extLst>
          </p:cNvPr>
          <p:cNvSpPr/>
          <p:nvPr/>
        </p:nvSpPr>
        <p:spPr>
          <a:xfrm>
            <a:off x="5420309" y="159396"/>
            <a:ext cx="1473570" cy="1418254"/>
          </a:xfrm>
          <a:prstGeom prst="rect">
            <a:avLst/>
          </a:prstGeom>
          <a:gradFill flip="none" rotWithShape="1">
            <a:gsLst>
              <a:gs pos="15000">
                <a:srgbClr val="FABBB0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86000">
                <a:schemeClr val="accent1">
                  <a:lumMod val="30000"/>
                  <a:lumOff val="70000"/>
                </a:schemeClr>
              </a:gs>
            </a:gsLst>
            <a:lin ang="4200000" scaled="0"/>
            <a:tileRect/>
          </a:gra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b="1" dirty="0" err="1">
                <a:solidFill>
                  <a:schemeClr val="tx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Img</a:t>
            </a:r>
            <a:endParaRPr lang="zh-TW" altLang="en-US" sz="2000" b="1" dirty="0">
              <a:solidFill>
                <a:schemeClr val="tx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55" name="直線單箭頭接點 54">
            <a:extLst>
              <a:ext uri="{FF2B5EF4-FFF2-40B4-BE49-F238E27FC236}">
                <a16:creationId xmlns:a16="http://schemas.microsoft.com/office/drawing/2014/main" id="{075274DD-E5AA-400D-B2B5-A0BFBF3BB3DA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6157094" y="1577650"/>
            <a:ext cx="0" cy="1096347"/>
          </a:xfrm>
          <a:prstGeom prst="straightConnector1">
            <a:avLst/>
          </a:prstGeom>
          <a:ln w="50800" cap="flat">
            <a:solidFill>
              <a:schemeClr val="accent1">
                <a:lumMod val="50000"/>
              </a:schemeClr>
            </a:solidFill>
            <a:prstDash val="solid"/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>
            <a:extLst>
              <a:ext uri="{FF2B5EF4-FFF2-40B4-BE49-F238E27FC236}">
                <a16:creationId xmlns:a16="http://schemas.microsoft.com/office/drawing/2014/main" id="{8494A110-9616-4A9A-A566-0D203DCE7B99}"/>
              </a:ext>
            </a:extLst>
          </p:cNvPr>
          <p:cNvSpPr/>
          <p:nvPr/>
        </p:nvSpPr>
        <p:spPr>
          <a:xfrm>
            <a:off x="1358391" y="4467810"/>
            <a:ext cx="9594186" cy="1065244"/>
          </a:xfrm>
          <a:prstGeom prst="rect">
            <a:avLst/>
          </a:prstGeom>
          <a:solidFill>
            <a:srgbClr val="178095">
              <a:alpha val="50980"/>
            </a:srgbClr>
          </a:solidFill>
          <a:ln>
            <a:solidFill>
              <a:schemeClr val="accent1">
                <a:shade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Choose Max Accuracy</a:t>
            </a:r>
            <a:r>
              <a:rPr lang="zh-TW" altLang="en-US" dirty="0"/>
              <a:t> </a:t>
            </a:r>
            <a:r>
              <a:rPr lang="en-US" altLang="zh-TW" dirty="0"/>
              <a:t>Class</a:t>
            </a:r>
            <a:endParaRPr lang="zh-TW" altLang="en-US" dirty="0"/>
          </a:p>
        </p:txBody>
      </p:sp>
      <p:cxnSp>
        <p:nvCxnSpPr>
          <p:cNvPr id="69" name="直線單箭頭接點 68">
            <a:extLst>
              <a:ext uri="{FF2B5EF4-FFF2-40B4-BE49-F238E27FC236}">
                <a16:creationId xmlns:a16="http://schemas.microsoft.com/office/drawing/2014/main" id="{CBD136B5-9C9E-41AD-94DC-E21D060A9212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1941551" y="3764902"/>
            <a:ext cx="0" cy="702908"/>
          </a:xfrm>
          <a:prstGeom prst="straightConnector1">
            <a:avLst/>
          </a:prstGeom>
          <a:ln w="53975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單箭頭接點 71">
            <a:extLst>
              <a:ext uri="{FF2B5EF4-FFF2-40B4-BE49-F238E27FC236}">
                <a16:creationId xmlns:a16="http://schemas.microsoft.com/office/drawing/2014/main" id="{8D6CA7DD-EFB0-49E7-A673-D5CE4C2ACD73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3389349" y="3764902"/>
            <a:ext cx="0" cy="702908"/>
          </a:xfrm>
          <a:prstGeom prst="straightConnector1">
            <a:avLst/>
          </a:prstGeom>
          <a:ln w="53975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單箭頭接點 73">
            <a:extLst>
              <a:ext uri="{FF2B5EF4-FFF2-40B4-BE49-F238E27FC236}">
                <a16:creationId xmlns:a16="http://schemas.microsoft.com/office/drawing/2014/main" id="{F55BE6F6-C9D1-45C5-B29C-EA2CFD3E3B3C}"/>
              </a:ext>
            </a:extLst>
          </p:cNvPr>
          <p:cNvCxnSpPr>
            <a:cxnSpLocks/>
          </p:cNvCxnSpPr>
          <p:nvPr/>
        </p:nvCxnSpPr>
        <p:spPr>
          <a:xfrm>
            <a:off x="4837147" y="3764902"/>
            <a:ext cx="0" cy="702908"/>
          </a:xfrm>
          <a:prstGeom prst="straightConnector1">
            <a:avLst/>
          </a:prstGeom>
          <a:ln w="53975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單箭頭接點 77">
            <a:extLst>
              <a:ext uri="{FF2B5EF4-FFF2-40B4-BE49-F238E27FC236}">
                <a16:creationId xmlns:a16="http://schemas.microsoft.com/office/drawing/2014/main" id="{1DB44D38-4C5A-4F69-95B4-B50B8EF712DF}"/>
              </a:ext>
            </a:extLst>
          </p:cNvPr>
          <p:cNvCxnSpPr>
            <a:cxnSpLocks/>
          </p:cNvCxnSpPr>
          <p:nvPr/>
        </p:nvCxnSpPr>
        <p:spPr>
          <a:xfrm>
            <a:off x="6162093" y="3715142"/>
            <a:ext cx="1" cy="772887"/>
          </a:xfrm>
          <a:prstGeom prst="straightConnector1">
            <a:avLst/>
          </a:prstGeom>
          <a:ln w="53975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線單箭頭接點 81">
            <a:extLst>
              <a:ext uri="{FF2B5EF4-FFF2-40B4-BE49-F238E27FC236}">
                <a16:creationId xmlns:a16="http://schemas.microsoft.com/office/drawing/2014/main" id="{EBE8C4F8-E4B0-44E4-A060-BE167B736D5F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10369415" y="3764902"/>
            <a:ext cx="0" cy="702908"/>
          </a:xfrm>
          <a:prstGeom prst="straightConnector1">
            <a:avLst/>
          </a:prstGeom>
          <a:ln w="53975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線單箭頭接點 82">
            <a:extLst>
              <a:ext uri="{FF2B5EF4-FFF2-40B4-BE49-F238E27FC236}">
                <a16:creationId xmlns:a16="http://schemas.microsoft.com/office/drawing/2014/main" id="{AB8B9295-5155-4CA9-A45C-3B509F01F79C}"/>
              </a:ext>
            </a:extLst>
          </p:cNvPr>
          <p:cNvCxnSpPr>
            <a:cxnSpLocks/>
            <a:stCxn id="15" idx="2"/>
          </p:cNvCxnSpPr>
          <p:nvPr/>
        </p:nvCxnSpPr>
        <p:spPr>
          <a:xfrm>
            <a:off x="8921617" y="3764902"/>
            <a:ext cx="0" cy="702908"/>
          </a:xfrm>
          <a:prstGeom prst="straightConnector1">
            <a:avLst/>
          </a:prstGeom>
          <a:ln w="53975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線單箭頭接點 83">
            <a:extLst>
              <a:ext uri="{FF2B5EF4-FFF2-40B4-BE49-F238E27FC236}">
                <a16:creationId xmlns:a16="http://schemas.microsoft.com/office/drawing/2014/main" id="{AA8D2F55-7D6F-4513-B50A-2B4148B6E265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7473819" y="3764902"/>
            <a:ext cx="17106" cy="702908"/>
          </a:xfrm>
          <a:prstGeom prst="straightConnector1">
            <a:avLst/>
          </a:prstGeom>
          <a:ln w="53975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文字方塊 109">
            <a:extLst>
              <a:ext uri="{FF2B5EF4-FFF2-40B4-BE49-F238E27FC236}">
                <a16:creationId xmlns:a16="http://schemas.microsoft.com/office/drawing/2014/main" id="{E3D18C71-E77D-4D17-B508-2C98510A3295}"/>
              </a:ext>
            </a:extLst>
          </p:cNvPr>
          <p:cNvSpPr txBox="1"/>
          <p:nvPr/>
        </p:nvSpPr>
        <p:spPr>
          <a:xfrm>
            <a:off x="1295411" y="3925471"/>
            <a:ext cx="62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Bahnschrift SemiBold Condensed" panose="020B0502040204020203" pitchFamily="34" charset="0"/>
              </a:rPr>
              <a:t>ACC</a:t>
            </a:r>
            <a:endParaRPr lang="zh-TW" altLang="en-US" b="1" dirty="0">
              <a:solidFill>
                <a:schemeClr val="tx2">
                  <a:lumMod val="50000"/>
                </a:schemeClr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120" name="文字方塊 119">
            <a:extLst>
              <a:ext uri="{FF2B5EF4-FFF2-40B4-BE49-F238E27FC236}">
                <a16:creationId xmlns:a16="http://schemas.microsoft.com/office/drawing/2014/main" id="{D7844E9D-F3BB-4952-9E43-CD67C9E36338}"/>
              </a:ext>
            </a:extLst>
          </p:cNvPr>
          <p:cNvSpPr txBox="1"/>
          <p:nvPr/>
        </p:nvSpPr>
        <p:spPr>
          <a:xfrm>
            <a:off x="2734656" y="3937909"/>
            <a:ext cx="62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Bahnschrift SemiBold Condensed" panose="020B0502040204020203" pitchFamily="34" charset="0"/>
              </a:rPr>
              <a:t>ACC</a:t>
            </a:r>
            <a:endParaRPr lang="zh-TW" altLang="en-US" b="1" dirty="0">
              <a:solidFill>
                <a:schemeClr val="tx2">
                  <a:lumMod val="50000"/>
                </a:schemeClr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122" name="文字方塊 121">
            <a:extLst>
              <a:ext uri="{FF2B5EF4-FFF2-40B4-BE49-F238E27FC236}">
                <a16:creationId xmlns:a16="http://schemas.microsoft.com/office/drawing/2014/main" id="{C4DEBBC7-5901-4571-A5D0-2CA1632BEDEB}"/>
              </a:ext>
            </a:extLst>
          </p:cNvPr>
          <p:cNvSpPr txBox="1"/>
          <p:nvPr/>
        </p:nvSpPr>
        <p:spPr>
          <a:xfrm>
            <a:off x="4143582" y="3925471"/>
            <a:ext cx="62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Bahnschrift SemiBold Condensed" panose="020B0502040204020203" pitchFamily="34" charset="0"/>
              </a:rPr>
              <a:t>ACC</a:t>
            </a:r>
            <a:endParaRPr lang="zh-TW" altLang="en-US" b="1" dirty="0">
              <a:solidFill>
                <a:schemeClr val="tx2">
                  <a:lumMod val="50000"/>
                </a:schemeClr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123" name="文字方塊 122">
            <a:extLst>
              <a:ext uri="{FF2B5EF4-FFF2-40B4-BE49-F238E27FC236}">
                <a16:creationId xmlns:a16="http://schemas.microsoft.com/office/drawing/2014/main" id="{41FDEB62-D199-45D1-9A0C-4A870CDCA53D}"/>
              </a:ext>
            </a:extLst>
          </p:cNvPr>
          <p:cNvSpPr txBox="1"/>
          <p:nvPr/>
        </p:nvSpPr>
        <p:spPr>
          <a:xfrm>
            <a:off x="5582827" y="3937909"/>
            <a:ext cx="62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Bahnschrift SemiBold Condensed" panose="020B0502040204020203" pitchFamily="34" charset="0"/>
              </a:rPr>
              <a:t>ACC</a:t>
            </a:r>
            <a:endParaRPr lang="zh-TW" altLang="en-US" b="1" dirty="0">
              <a:solidFill>
                <a:schemeClr val="tx2">
                  <a:lumMod val="50000"/>
                </a:schemeClr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127" name="文字方塊 126">
            <a:extLst>
              <a:ext uri="{FF2B5EF4-FFF2-40B4-BE49-F238E27FC236}">
                <a16:creationId xmlns:a16="http://schemas.microsoft.com/office/drawing/2014/main" id="{B37FC23E-44DE-433B-A484-3A065D91701F}"/>
              </a:ext>
            </a:extLst>
          </p:cNvPr>
          <p:cNvSpPr txBox="1"/>
          <p:nvPr/>
        </p:nvSpPr>
        <p:spPr>
          <a:xfrm>
            <a:off x="6806683" y="3925471"/>
            <a:ext cx="62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Bahnschrift SemiBold Condensed" panose="020B0502040204020203" pitchFamily="34" charset="0"/>
              </a:rPr>
              <a:t>ACC</a:t>
            </a:r>
            <a:endParaRPr lang="zh-TW" altLang="en-US" b="1" dirty="0">
              <a:solidFill>
                <a:schemeClr val="tx2">
                  <a:lumMod val="50000"/>
                </a:schemeClr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128" name="文字方塊 127">
            <a:extLst>
              <a:ext uri="{FF2B5EF4-FFF2-40B4-BE49-F238E27FC236}">
                <a16:creationId xmlns:a16="http://schemas.microsoft.com/office/drawing/2014/main" id="{84CB571E-D692-4780-AB4E-204C4C7837D1}"/>
              </a:ext>
            </a:extLst>
          </p:cNvPr>
          <p:cNvSpPr txBox="1"/>
          <p:nvPr/>
        </p:nvSpPr>
        <p:spPr>
          <a:xfrm>
            <a:off x="8245928" y="3937909"/>
            <a:ext cx="62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Bahnschrift SemiBold Condensed" panose="020B0502040204020203" pitchFamily="34" charset="0"/>
              </a:rPr>
              <a:t>ACC</a:t>
            </a:r>
            <a:endParaRPr lang="zh-TW" altLang="en-US" b="1" dirty="0">
              <a:solidFill>
                <a:schemeClr val="tx2">
                  <a:lumMod val="50000"/>
                </a:schemeClr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129" name="文字方塊 128">
            <a:extLst>
              <a:ext uri="{FF2B5EF4-FFF2-40B4-BE49-F238E27FC236}">
                <a16:creationId xmlns:a16="http://schemas.microsoft.com/office/drawing/2014/main" id="{F3B19504-00D5-4E8E-9C6E-A3819F69F94B}"/>
              </a:ext>
            </a:extLst>
          </p:cNvPr>
          <p:cNvSpPr txBox="1"/>
          <p:nvPr/>
        </p:nvSpPr>
        <p:spPr>
          <a:xfrm>
            <a:off x="9654854" y="3925471"/>
            <a:ext cx="62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Bahnschrift SemiBold Condensed" panose="020B0502040204020203" pitchFamily="34" charset="0"/>
              </a:rPr>
              <a:t>ACC</a:t>
            </a:r>
            <a:endParaRPr lang="zh-TW" altLang="en-US" b="1" dirty="0">
              <a:solidFill>
                <a:schemeClr val="tx2">
                  <a:lumMod val="50000"/>
                </a:schemeClr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130" name="箭號: 向下 129">
            <a:extLst>
              <a:ext uri="{FF2B5EF4-FFF2-40B4-BE49-F238E27FC236}">
                <a16:creationId xmlns:a16="http://schemas.microsoft.com/office/drawing/2014/main" id="{8356F723-1606-42F5-BB5D-530FD8FD3EF5}"/>
              </a:ext>
            </a:extLst>
          </p:cNvPr>
          <p:cNvSpPr/>
          <p:nvPr/>
        </p:nvSpPr>
        <p:spPr>
          <a:xfrm>
            <a:off x="5937382" y="5520223"/>
            <a:ext cx="449422" cy="603579"/>
          </a:xfrm>
          <a:prstGeom prst="downArrow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1" name="文字方塊 130">
            <a:extLst>
              <a:ext uri="{FF2B5EF4-FFF2-40B4-BE49-F238E27FC236}">
                <a16:creationId xmlns:a16="http://schemas.microsoft.com/office/drawing/2014/main" id="{DEF1008B-64CF-459F-BC35-901E1F95E90E}"/>
              </a:ext>
            </a:extLst>
          </p:cNvPr>
          <p:cNvSpPr txBox="1"/>
          <p:nvPr/>
        </p:nvSpPr>
        <p:spPr>
          <a:xfrm>
            <a:off x="5563282" y="6123802"/>
            <a:ext cx="11976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b="1" dirty="0">
                <a:solidFill>
                  <a:schemeClr val="accent6">
                    <a:lumMod val="50000"/>
                  </a:schemeClr>
                </a:solidFill>
                <a:latin typeface="Bahnschrift SemiBold" panose="020B0502040204020203" pitchFamily="34" charset="0"/>
              </a:rPr>
              <a:t>Predict</a:t>
            </a:r>
            <a:endParaRPr lang="zh-TW" altLang="en-US" sz="2400" b="1" dirty="0">
              <a:solidFill>
                <a:schemeClr val="accent6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73551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06DC5764-3704-4163-BFC4-8C64CB9B74DB}"/>
              </a:ext>
            </a:extLst>
          </p:cNvPr>
          <p:cNvSpPr/>
          <p:nvPr/>
        </p:nvSpPr>
        <p:spPr>
          <a:xfrm rot="17672986">
            <a:off x="-1483149" y="4412620"/>
            <a:ext cx="12081739" cy="949139"/>
          </a:xfrm>
          <a:prstGeom prst="rect">
            <a:avLst/>
          </a:prstGeom>
          <a:solidFill>
            <a:srgbClr val="76F2C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F1717F8-7C50-408D-B1DE-06E42CD84E03}"/>
              </a:ext>
            </a:extLst>
          </p:cNvPr>
          <p:cNvSpPr/>
          <p:nvPr/>
        </p:nvSpPr>
        <p:spPr>
          <a:xfrm rot="1472986">
            <a:off x="-1189064" y="2595191"/>
            <a:ext cx="15917263" cy="890453"/>
          </a:xfrm>
          <a:prstGeom prst="rect">
            <a:avLst/>
          </a:prstGeom>
          <a:solidFill>
            <a:srgbClr val="AACF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88" name="矩形: 圓角 87">
            <a:extLst>
              <a:ext uri="{FF2B5EF4-FFF2-40B4-BE49-F238E27FC236}">
                <a16:creationId xmlns:a16="http://schemas.microsoft.com/office/drawing/2014/main" id="{91A6967C-1FE1-473A-8C9B-BC405BECACE6}"/>
              </a:ext>
            </a:extLst>
          </p:cNvPr>
          <p:cNvSpPr/>
          <p:nvPr/>
        </p:nvSpPr>
        <p:spPr>
          <a:xfrm>
            <a:off x="3638550" y="1343026"/>
            <a:ext cx="6057900" cy="4461024"/>
          </a:xfrm>
          <a:prstGeom prst="roundRect">
            <a:avLst/>
          </a:prstGeom>
          <a:solidFill>
            <a:srgbClr val="EAE9E0">
              <a:alpha val="87000"/>
            </a:srgbClr>
          </a:solidFill>
          <a:ln w="25400">
            <a:solidFill>
              <a:srgbClr val="E1980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C74DEDA-4973-4157-87F3-D35B7A0DFEAF}"/>
              </a:ext>
            </a:extLst>
          </p:cNvPr>
          <p:cNvSpPr/>
          <p:nvPr/>
        </p:nvSpPr>
        <p:spPr>
          <a:xfrm>
            <a:off x="549352" y="2660824"/>
            <a:ext cx="1641398" cy="1536352"/>
          </a:xfrm>
          <a:prstGeom prst="rect">
            <a:avLst/>
          </a:prstGeom>
          <a:solidFill>
            <a:srgbClr val="E19805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Model</a:t>
            </a:r>
          </a:p>
        </p:txBody>
      </p:sp>
      <p:sp>
        <p:nvSpPr>
          <p:cNvPr id="5" name="箭號: 向右 4">
            <a:extLst>
              <a:ext uri="{FF2B5EF4-FFF2-40B4-BE49-F238E27FC236}">
                <a16:creationId xmlns:a16="http://schemas.microsoft.com/office/drawing/2014/main" id="{05A4BBD1-C951-4437-8548-265AFCDD601B}"/>
              </a:ext>
            </a:extLst>
          </p:cNvPr>
          <p:cNvSpPr/>
          <p:nvPr/>
        </p:nvSpPr>
        <p:spPr>
          <a:xfrm>
            <a:off x="2343150" y="3214687"/>
            <a:ext cx="1152526" cy="428625"/>
          </a:xfrm>
          <a:prstGeom prst="rightArrow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C476089-0496-4F0C-92E0-6BA2DEC360FB}"/>
              </a:ext>
            </a:extLst>
          </p:cNvPr>
          <p:cNvSpPr txBox="1"/>
          <p:nvPr/>
        </p:nvSpPr>
        <p:spPr>
          <a:xfrm>
            <a:off x="6157909" y="646671"/>
            <a:ext cx="1047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F6A21D">
                    <a:lumMod val="50000"/>
                  </a:srgbClr>
                </a:solidFill>
                <a:effectLst/>
                <a:uLnTx/>
                <a:uFillTx/>
                <a:latin typeface="Bahnschrift SemiBold" panose="020B0502040204020203" pitchFamily="34" charset="0"/>
                <a:ea typeface="微軟正黑體" panose="020B0604030504040204" pitchFamily="34" charset="-120"/>
                <a:cs typeface="+mn-cs"/>
              </a:rPr>
              <a:t>INPUT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6A21D">
                  <a:lumMod val="50000"/>
                </a:srgbClr>
              </a:solidFill>
              <a:effectLst/>
              <a:uLnTx/>
              <a:uFillTx/>
              <a:latin typeface="Bahnschrift SemiBold" panose="020B0502040204020203" pitchFamily="34" charset="0"/>
              <a:ea typeface="微軟正黑體" panose="020B0604030504040204" pitchFamily="34" charset="-120"/>
              <a:cs typeface="+mn-cs"/>
            </a:endParaRPr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B08A9E55-6BBA-40BB-907B-974E39D7DCF3}"/>
              </a:ext>
            </a:extLst>
          </p:cNvPr>
          <p:cNvCxnSpPr>
            <a:cxnSpLocks/>
            <a:stCxn id="27" idx="2"/>
            <a:endCxn id="81" idx="0"/>
          </p:cNvCxnSpPr>
          <p:nvPr/>
        </p:nvCxnSpPr>
        <p:spPr>
          <a:xfrm flipH="1">
            <a:off x="6681781" y="2806958"/>
            <a:ext cx="4" cy="378133"/>
          </a:xfrm>
          <a:prstGeom prst="straightConnector1">
            <a:avLst/>
          </a:prstGeom>
          <a:ln w="635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6442BDCA-A1FC-4848-AC72-3D81DD0FF816}"/>
              </a:ext>
            </a:extLst>
          </p:cNvPr>
          <p:cNvCxnSpPr>
            <a:cxnSpLocks/>
            <a:stCxn id="81" idx="2"/>
            <a:endCxn id="54" idx="0"/>
          </p:cNvCxnSpPr>
          <p:nvPr/>
        </p:nvCxnSpPr>
        <p:spPr>
          <a:xfrm>
            <a:off x="6681781" y="3677361"/>
            <a:ext cx="3" cy="378133"/>
          </a:xfrm>
          <a:prstGeom prst="straightConnector1">
            <a:avLst/>
          </a:prstGeom>
          <a:ln w="635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61AC43DB-341B-4F82-91F1-B1302B88968E}"/>
              </a:ext>
            </a:extLst>
          </p:cNvPr>
          <p:cNvCxnSpPr>
            <a:cxnSpLocks/>
          </p:cNvCxnSpPr>
          <p:nvPr/>
        </p:nvCxnSpPr>
        <p:spPr>
          <a:xfrm>
            <a:off x="6681784" y="1150759"/>
            <a:ext cx="0" cy="518528"/>
          </a:xfrm>
          <a:prstGeom prst="straightConnector1">
            <a:avLst/>
          </a:prstGeom>
          <a:ln w="635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72CA4310-F300-42A8-BD96-EC1989E136F8}"/>
              </a:ext>
            </a:extLst>
          </p:cNvPr>
          <p:cNvCxnSpPr>
            <a:cxnSpLocks/>
            <a:stCxn id="53" idx="2"/>
          </p:cNvCxnSpPr>
          <p:nvPr/>
        </p:nvCxnSpPr>
        <p:spPr>
          <a:xfrm>
            <a:off x="6681784" y="5418166"/>
            <a:ext cx="0" cy="859156"/>
          </a:xfrm>
          <a:prstGeom prst="straightConnector1">
            <a:avLst/>
          </a:prstGeom>
          <a:ln w="889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6F7F1E34-8645-41AE-A76A-2DF762422602}"/>
              </a:ext>
            </a:extLst>
          </p:cNvPr>
          <p:cNvSpPr/>
          <p:nvPr/>
        </p:nvSpPr>
        <p:spPr>
          <a:xfrm>
            <a:off x="5025091" y="1781436"/>
            <a:ext cx="3313387" cy="102552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ResNet152</a:t>
            </a:r>
            <a:r>
              <a:rPr kumimoji="0" lang="en-US" altLang="zh-TW" sz="20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V2</a:t>
            </a:r>
            <a:endParaRPr kumimoji="0" lang="zh-TW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2B565929-2CF5-49D2-9A10-E1AA907D221F}"/>
              </a:ext>
            </a:extLst>
          </p:cNvPr>
          <p:cNvCxnSpPr>
            <a:cxnSpLocks/>
            <a:stCxn id="54" idx="2"/>
            <a:endCxn id="53" idx="0"/>
          </p:cNvCxnSpPr>
          <p:nvPr/>
        </p:nvCxnSpPr>
        <p:spPr>
          <a:xfrm>
            <a:off x="6681784" y="4547764"/>
            <a:ext cx="0" cy="378132"/>
          </a:xfrm>
          <a:prstGeom prst="straightConnector1">
            <a:avLst/>
          </a:prstGeom>
          <a:ln w="635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矩形 52">
            <a:extLst>
              <a:ext uri="{FF2B5EF4-FFF2-40B4-BE49-F238E27FC236}">
                <a16:creationId xmlns:a16="http://schemas.microsoft.com/office/drawing/2014/main" id="{FD075FBB-888C-4BFB-921D-CBA744E6FC31}"/>
              </a:ext>
            </a:extLst>
          </p:cNvPr>
          <p:cNvSpPr/>
          <p:nvPr/>
        </p:nvSpPr>
        <p:spPr>
          <a:xfrm>
            <a:off x="5301706" y="4925896"/>
            <a:ext cx="2760155" cy="49227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Dense(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2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, </a:t>
            </a:r>
            <a:r>
              <a:rPr kumimoji="0" lang="en-US" altLang="zh-TW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softmax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)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20618B02-C84F-4931-8043-6421A6059A05}"/>
              </a:ext>
            </a:extLst>
          </p:cNvPr>
          <p:cNvSpPr/>
          <p:nvPr/>
        </p:nvSpPr>
        <p:spPr>
          <a:xfrm>
            <a:off x="5301706" y="4055494"/>
            <a:ext cx="2760155" cy="49227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GlobalAveragePooling2D</a:t>
            </a: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7F2AAA1B-BEE3-4A8B-A93A-B94236822699}"/>
              </a:ext>
            </a:extLst>
          </p:cNvPr>
          <p:cNvSpPr/>
          <p:nvPr/>
        </p:nvSpPr>
        <p:spPr>
          <a:xfrm>
            <a:off x="5301703" y="3185091"/>
            <a:ext cx="2760155" cy="49227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Dropout(0.55)</a:t>
            </a:r>
          </a:p>
        </p:txBody>
      </p:sp>
    </p:spTree>
    <p:extLst>
      <p:ext uri="{BB962C8B-B14F-4D97-AF65-F5344CB8AC3E}">
        <p14:creationId xmlns:p14="http://schemas.microsoft.com/office/powerpoint/2010/main" val="35494810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箭號: 向下 3">
            <a:extLst>
              <a:ext uri="{FF2B5EF4-FFF2-40B4-BE49-F238E27FC236}">
                <a16:creationId xmlns:a16="http://schemas.microsoft.com/office/drawing/2014/main" id="{0B4C84E1-2AA8-4C57-B67D-EEA4BC2908D7}"/>
              </a:ext>
            </a:extLst>
          </p:cNvPr>
          <p:cNvSpPr/>
          <p:nvPr/>
        </p:nvSpPr>
        <p:spPr>
          <a:xfrm>
            <a:off x="1959429" y="488301"/>
            <a:ext cx="1408922" cy="5990253"/>
          </a:xfrm>
          <a:prstGeom prst="downArrow">
            <a:avLst/>
          </a:prstGeom>
          <a:solidFill>
            <a:schemeClr val="bg1">
              <a:lumMod val="85000"/>
              <a:alpha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3E9790B6-FDE9-471B-BE71-353AABB120E0}"/>
              </a:ext>
            </a:extLst>
          </p:cNvPr>
          <p:cNvGrpSpPr/>
          <p:nvPr/>
        </p:nvGrpSpPr>
        <p:grpSpPr>
          <a:xfrm>
            <a:off x="2503131" y="661505"/>
            <a:ext cx="335902" cy="369332"/>
            <a:chOff x="2421489" y="438539"/>
            <a:chExt cx="335902" cy="369332"/>
          </a:xfrm>
        </p:grpSpPr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E938CCDE-AB49-45B2-AD32-AADD0E23586E}"/>
                </a:ext>
              </a:extLst>
            </p:cNvPr>
            <p:cNvSpPr txBox="1"/>
            <p:nvPr/>
          </p:nvSpPr>
          <p:spPr>
            <a:xfrm>
              <a:off x="2421489" y="438539"/>
              <a:ext cx="3359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X</a:t>
              </a:r>
              <a:endParaRPr lang="zh-TW" altLang="en-US" dirty="0"/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45DFCA93-5C0F-41B4-9C8C-21D12051C6A1}"/>
                </a:ext>
              </a:extLst>
            </p:cNvPr>
            <p:cNvSpPr txBox="1"/>
            <p:nvPr/>
          </p:nvSpPr>
          <p:spPr>
            <a:xfrm>
              <a:off x="2579915" y="500094"/>
              <a:ext cx="17261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 err="1"/>
                <a:t>i</a:t>
              </a:r>
              <a:endParaRPr lang="zh-TW" altLang="en-US" sz="1400" dirty="0"/>
            </a:p>
          </p:txBody>
        </p:sp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B9FD22C3-B454-48DB-A3B4-13C1DCD53AB4}"/>
              </a:ext>
            </a:extLst>
          </p:cNvPr>
          <p:cNvGrpSpPr/>
          <p:nvPr/>
        </p:nvGrpSpPr>
        <p:grpSpPr>
          <a:xfrm>
            <a:off x="2343732" y="6020581"/>
            <a:ext cx="692797" cy="369332"/>
            <a:chOff x="2411964" y="438539"/>
            <a:chExt cx="692797" cy="369332"/>
          </a:xfrm>
        </p:grpSpPr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3EA47F7B-181A-4DE9-9CD3-D392B1C76680}"/>
                </a:ext>
              </a:extLst>
            </p:cNvPr>
            <p:cNvSpPr txBox="1"/>
            <p:nvPr/>
          </p:nvSpPr>
          <p:spPr>
            <a:xfrm>
              <a:off x="2411964" y="438539"/>
              <a:ext cx="3359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X</a:t>
              </a:r>
              <a:endParaRPr lang="zh-TW" altLang="en-US" dirty="0"/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8D94C47D-86ED-40CD-A380-A8DA78929946}"/>
                </a:ext>
              </a:extLst>
            </p:cNvPr>
            <p:cNvSpPr txBox="1"/>
            <p:nvPr/>
          </p:nvSpPr>
          <p:spPr>
            <a:xfrm>
              <a:off x="2579914" y="500094"/>
              <a:ext cx="5248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 err="1"/>
                <a:t>i</a:t>
              </a:r>
              <a:r>
                <a:rPr lang="zh-TW" altLang="en-US" sz="1400" dirty="0"/>
                <a:t> </a:t>
              </a:r>
              <a:r>
                <a:rPr lang="en-US" altLang="zh-TW" sz="1400" dirty="0"/>
                <a:t>+</a:t>
              </a:r>
              <a:r>
                <a:rPr lang="zh-TW" altLang="en-US" sz="1400" dirty="0"/>
                <a:t> </a:t>
              </a:r>
              <a:r>
                <a:rPr lang="en-US" altLang="zh-TW" sz="1400" dirty="0"/>
                <a:t>1</a:t>
              </a:r>
              <a:endParaRPr lang="zh-TW" altLang="en-US" sz="1400" dirty="0"/>
            </a:p>
          </p:txBody>
        </p:sp>
      </p:grp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5490E285-D0DC-4B50-9943-EA69B5DB9A84}"/>
              </a:ext>
            </a:extLst>
          </p:cNvPr>
          <p:cNvSpPr/>
          <p:nvPr/>
        </p:nvSpPr>
        <p:spPr>
          <a:xfrm>
            <a:off x="3330737" y="1668041"/>
            <a:ext cx="1190626" cy="410547"/>
          </a:xfrm>
          <a:prstGeom prst="roundRect">
            <a:avLst/>
          </a:prstGeom>
          <a:solidFill>
            <a:srgbClr val="EEC44C">
              <a:alpha val="58824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bg2">
                    <a:lumMod val="10000"/>
                  </a:schemeClr>
                </a:solidFill>
              </a:rPr>
              <a:t>Conv</a:t>
            </a:r>
            <a:endParaRPr lang="zh-TW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772BB762-21B9-4A6D-9F40-EF8D929106B6}"/>
              </a:ext>
            </a:extLst>
          </p:cNvPr>
          <p:cNvSpPr/>
          <p:nvPr/>
        </p:nvSpPr>
        <p:spPr>
          <a:xfrm>
            <a:off x="3555838" y="2406860"/>
            <a:ext cx="740423" cy="410546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BN</a:t>
            </a:r>
            <a:endParaRPr lang="zh-TW" altLang="en-US" dirty="0"/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5BB0FCF2-D2A8-4D3E-B784-0B5E241D1724}"/>
              </a:ext>
            </a:extLst>
          </p:cNvPr>
          <p:cNvCxnSpPr>
            <a:cxnSpLocks/>
          </p:cNvCxnSpPr>
          <p:nvPr/>
        </p:nvCxnSpPr>
        <p:spPr>
          <a:xfrm>
            <a:off x="2661557" y="1040362"/>
            <a:ext cx="0" cy="3096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4200B105-5B2A-4202-B7A9-9E5BC687C659}"/>
              </a:ext>
            </a:extLst>
          </p:cNvPr>
          <p:cNvCxnSpPr>
            <a:cxnSpLocks/>
            <a:endCxn id="53" idx="0"/>
          </p:cNvCxnSpPr>
          <p:nvPr/>
        </p:nvCxnSpPr>
        <p:spPr>
          <a:xfrm flipH="1">
            <a:off x="2661556" y="1378598"/>
            <a:ext cx="4" cy="3281431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單箭頭接點 29">
            <a:extLst>
              <a:ext uri="{FF2B5EF4-FFF2-40B4-BE49-F238E27FC236}">
                <a16:creationId xmlns:a16="http://schemas.microsoft.com/office/drawing/2014/main" id="{E54EBAEB-ECC7-4428-803A-4E8016E71761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2661557" y="1376844"/>
            <a:ext cx="1264493" cy="291197"/>
          </a:xfrm>
          <a:prstGeom prst="straightConnector1">
            <a:avLst/>
          </a:prstGeom>
          <a:ln w="3175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: 圓角 41">
            <a:extLst>
              <a:ext uri="{FF2B5EF4-FFF2-40B4-BE49-F238E27FC236}">
                <a16:creationId xmlns:a16="http://schemas.microsoft.com/office/drawing/2014/main" id="{E78730CF-C428-4C33-BA80-25307B32FE1C}"/>
              </a:ext>
            </a:extLst>
          </p:cNvPr>
          <p:cNvSpPr/>
          <p:nvPr/>
        </p:nvSpPr>
        <p:spPr>
          <a:xfrm>
            <a:off x="3349544" y="3145678"/>
            <a:ext cx="1190623" cy="41054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2">
                    <a:lumMod val="10000"/>
                  </a:schemeClr>
                </a:solidFill>
              </a:rPr>
              <a:t>Relu</a:t>
            </a:r>
            <a:endParaRPr lang="zh-TW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44" name="矩形: 圓角 43">
            <a:extLst>
              <a:ext uri="{FF2B5EF4-FFF2-40B4-BE49-F238E27FC236}">
                <a16:creationId xmlns:a16="http://schemas.microsoft.com/office/drawing/2014/main" id="{6D4AE673-1904-4B6C-BFD9-41E74915D797}"/>
              </a:ext>
            </a:extLst>
          </p:cNvPr>
          <p:cNvSpPr/>
          <p:nvPr/>
        </p:nvSpPr>
        <p:spPr>
          <a:xfrm>
            <a:off x="3330737" y="3884496"/>
            <a:ext cx="1190626" cy="410547"/>
          </a:xfrm>
          <a:prstGeom prst="roundRect">
            <a:avLst/>
          </a:prstGeom>
          <a:solidFill>
            <a:srgbClr val="EEC44C">
              <a:alpha val="58824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bg2">
                    <a:lumMod val="10000"/>
                  </a:schemeClr>
                </a:solidFill>
              </a:rPr>
              <a:t>Conv</a:t>
            </a:r>
            <a:endParaRPr lang="zh-TW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45" name="矩形: 圓角 44">
            <a:extLst>
              <a:ext uri="{FF2B5EF4-FFF2-40B4-BE49-F238E27FC236}">
                <a16:creationId xmlns:a16="http://schemas.microsoft.com/office/drawing/2014/main" id="{C4FF7A57-50D0-4B6C-864E-14F199BDD313}"/>
              </a:ext>
            </a:extLst>
          </p:cNvPr>
          <p:cNvSpPr/>
          <p:nvPr/>
        </p:nvSpPr>
        <p:spPr>
          <a:xfrm>
            <a:off x="3555838" y="4623315"/>
            <a:ext cx="740423" cy="410546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BN</a:t>
            </a:r>
            <a:endParaRPr lang="zh-TW" altLang="en-US" dirty="0"/>
          </a:p>
        </p:txBody>
      </p:sp>
      <p:cxnSp>
        <p:nvCxnSpPr>
          <p:cNvPr id="47" name="直線單箭頭接點 46">
            <a:extLst>
              <a:ext uri="{FF2B5EF4-FFF2-40B4-BE49-F238E27FC236}">
                <a16:creationId xmlns:a16="http://schemas.microsoft.com/office/drawing/2014/main" id="{853D280D-6629-47E1-A049-BF8FB535E605}"/>
              </a:ext>
            </a:extLst>
          </p:cNvPr>
          <p:cNvCxnSpPr>
            <a:cxnSpLocks/>
            <a:stCxn id="45" idx="1"/>
            <a:endCxn id="53" idx="3"/>
          </p:cNvCxnSpPr>
          <p:nvPr/>
        </p:nvCxnSpPr>
        <p:spPr>
          <a:xfrm flipH="1">
            <a:off x="3077714" y="4828588"/>
            <a:ext cx="478124" cy="963"/>
          </a:xfrm>
          <a:prstGeom prst="straightConnector1">
            <a:avLst/>
          </a:prstGeom>
          <a:ln w="3175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: 圓角 50">
            <a:extLst>
              <a:ext uri="{FF2B5EF4-FFF2-40B4-BE49-F238E27FC236}">
                <a16:creationId xmlns:a16="http://schemas.microsoft.com/office/drawing/2014/main" id="{ADA0912A-6F72-4873-A8E7-94E36374B455}"/>
              </a:ext>
            </a:extLst>
          </p:cNvPr>
          <p:cNvSpPr/>
          <p:nvPr/>
        </p:nvSpPr>
        <p:spPr>
          <a:xfrm>
            <a:off x="2066245" y="5153575"/>
            <a:ext cx="1190623" cy="41054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2">
                    <a:lumMod val="10000"/>
                  </a:schemeClr>
                </a:solidFill>
              </a:rPr>
              <a:t>Relu</a:t>
            </a:r>
            <a:endParaRPr lang="zh-TW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82F8E9C5-0F97-46C9-B76A-A8A60A60F8CF}"/>
              </a:ext>
            </a:extLst>
          </p:cNvPr>
          <p:cNvSpPr/>
          <p:nvPr/>
        </p:nvSpPr>
        <p:spPr>
          <a:xfrm>
            <a:off x="2245398" y="4660029"/>
            <a:ext cx="832316" cy="33904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bg2">
                    <a:lumMod val="10000"/>
                  </a:schemeClr>
                </a:solidFill>
              </a:rPr>
              <a:t>Add</a:t>
            </a:r>
            <a:endParaRPr lang="zh-TW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cxnSp>
        <p:nvCxnSpPr>
          <p:cNvPr id="62" name="直線單箭頭接點 61">
            <a:extLst>
              <a:ext uri="{FF2B5EF4-FFF2-40B4-BE49-F238E27FC236}">
                <a16:creationId xmlns:a16="http://schemas.microsoft.com/office/drawing/2014/main" id="{A985235E-A148-4855-BC93-B6B98C0BB3B1}"/>
              </a:ext>
            </a:extLst>
          </p:cNvPr>
          <p:cNvCxnSpPr/>
          <p:nvPr/>
        </p:nvCxnSpPr>
        <p:spPr>
          <a:xfrm>
            <a:off x="3920607" y="2087674"/>
            <a:ext cx="0" cy="31918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單箭頭接點 62">
            <a:extLst>
              <a:ext uri="{FF2B5EF4-FFF2-40B4-BE49-F238E27FC236}">
                <a16:creationId xmlns:a16="http://schemas.microsoft.com/office/drawing/2014/main" id="{0E7E7089-52BA-40A2-BDEB-420D5DCC99B3}"/>
              </a:ext>
            </a:extLst>
          </p:cNvPr>
          <p:cNvCxnSpPr/>
          <p:nvPr/>
        </p:nvCxnSpPr>
        <p:spPr>
          <a:xfrm>
            <a:off x="3926439" y="2817406"/>
            <a:ext cx="0" cy="31918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線單箭頭接點 63">
            <a:extLst>
              <a:ext uri="{FF2B5EF4-FFF2-40B4-BE49-F238E27FC236}">
                <a16:creationId xmlns:a16="http://schemas.microsoft.com/office/drawing/2014/main" id="{1AE079FB-3B54-4E8E-B1FC-6368AF75FDB0}"/>
              </a:ext>
            </a:extLst>
          </p:cNvPr>
          <p:cNvCxnSpPr/>
          <p:nvPr/>
        </p:nvCxnSpPr>
        <p:spPr>
          <a:xfrm>
            <a:off x="3920607" y="4295043"/>
            <a:ext cx="0" cy="31918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單箭頭接點 64">
            <a:extLst>
              <a:ext uri="{FF2B5EF4-FFF2-40B4-BE49-F238E27FC236}">
                <a16:creationId xmlns:a16="http://schemas.microsoft.com/office/drawing/2014/main" id="{084BD299-C197-41B3-B303-4F9E2C943758}"/>
              </a:ext>
            </a:extLst>
          </p:cNvPr>
          <p:cNvCxnSpPr/>
          <p:nvPr/>
        </p:nvCxnSpPr>
        <p:spPr>
          <a:xfrm>
            <a:off x="3920607" y="3556225"/>
            <a:ext cx="0" cy="31918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單箭頭接點 65">
            <a:extLst>
              <a:ext uri="{FF2B5EF4-FFF2-40B4-BE49-F238E27FC236}">
                <a16:creationId xmlns:a16="http://schemas.microsoft.com/office/drawing/2014/main" id="{4A37F2D4-977A-4286-A841-E21656C2E56C}"/>
              </a:ext>
            </a:extLst>
          </p:cNvPr>
          <p:cNvCxnSpPr>
            <a:cxnSpLocks/>
            <a:stCxn id="53" idx="2"/>
            <a:endCxn id="51" idx="0"/>
          </p:cNvCxnSpPr>
          <p:nvPr/>
        </p:nvCxnSpPr>
        <p:spPr>
          <a:xfrm>
            <a:off x="2661556" y="4999073"/>
            <a:ext cx="1" cy="15450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線單箭頭接點 66">
            <a:extLst>
              <a:ext uri="{FF2B5EF4-FFF2-40B4-BE49-F238E27FC236}">
                <a16:creationId xmlns:a16="http://schemas.microsoft.com/office/drawing/2014/main" id="{0C7A917A-24CD-4327-BC7A-20262B9BC968}"/>
              </a:ext>
            </a:extLst>
          </p:cNvPr>
          <p:cNvCxnSpPr>
            <a:cxnSpLocks/>
            <a:stCxn id="51" idx="2"/>
          </p:cNvCxnSpPr>
          <p:nvPr/>
        </p:nvCxnSpPr>
        <p:spPr>
          <a:xfrm>
            <a:off x="2661557" y="5564122"/>
            <a:ext cx="0" cy="32993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箭號: 向下 91">
            <a:extLst>
              <a:ext uri="{FF2B5EF4-FFF2-40B4-BE49-F238E27FC236}">
                <a16:creationId xmlns:a16="http://schemas.microsoft.com/office/drawing/2014/main" id="{541747B8-A126-488B-B6EB-F2B48460488D}"/>
              </a:ext>
            </a:extLst>
          </p:cNvPr>
          <p:cNvSpPr/>
          <p:nvPr/>
        </p:nvSpPr>
        <p:spPr>
          <a:xfrm>
            <a:off x="7117656" y="478776"/>
            <a:ext cx="1408922" cy="5990253"/>
          </a:xfrm>
          <a:prstGeom prst="downArrow">
            <a:avLst/>
          </a:prstGeom>
          <a:solidFill>
            <a:schemeClr val="bg1">
              <a:lumMod val="85000"/>
              <a:alpha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93" name="群組 92">
            <a:extLst>
              <a:ext uri="{FF2B5EF4-FFF2-40B4-BE49-F238E27FC236}">
                <a16:creationId xmlns:a16="http://schemas.microsoft.com/office/drawing/2014/main" id="{72A71665-246A-4643-A613-EEBB10F75705}"/>
              </a:ext>
            </a:extLst>
          </p:cNvPr>
          <p:cNvGrpSpPr/>
          <p:nvPr/>
        </p:nvGrpSpPr>
        <p:grpSpPr>
          <a:xfrm>
            <a:off x="7651833" y="671030"/>
            <a:ext cx="340567" cy="369332"/>
            <a:chOff x="2411964" y="438539"/>
            <a:chExt cx="340567" cy="369332"/>
          </a:xfrm>
        </p:grpSpPr>
        <p:sp>
          <p:nvSpPr>
            <p:cNvPr id="94" name="文字方塊 93">
              <a:extLst>
                <a:ext uri="{FF2B5EF4-FFF2-40B4-BE49-F238E27FC236}">
                  <a16:creationId xmlns:a16="http://schemas.microsoft.com/office/drawing/2014/main" id="{EA530DBA-C662-49DF-8EE8-145DCD779941}"/>
                </a:ext>
              </a:extLst>
            </p:cNvPr>
            <p:cNvSpPr txBox="1"/>
            <p:nvPr/>
          </p:nvSpPr>
          <p:spPr>
            <a:xfrm>
              <a:off x="2411964" y="438539"/>
              <a:ext cx="3359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X</a:t>
              </a:r>
              <a:endParaRPr lang="zh-TW" altLang="en-US" dirty="0"/>
            </a:p>
          </p:txBody>
        </p:sp>
        <p:sp>
          <p:nvSpPr>
            <p:cNvPr id="95" name="文字方塊 94">
              <a:extLst>
                <a:ext uri="{FF2B5EF4-FFF2-40B4-BE49-F238E27FC236}">
                  <a16:creationId xmlns:a16="http://schemas.microsoft.com/office/drawing/2014/main" id="{541197EB-6607-4D0B-B9EE-49740EE3A25D}"/>
                </a:ext>
              </a:extLst>
            </p:cNvPr>
            <p:cNvSpPr txBox="1"/>
            <p:nvPr/>
          </p:nvSpPr>
          <p:spPr>
            <a:xfrm>
              <a:off x="2579915" y="500094"/>
              <a:ext cx="17261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 err="1"/>
                <a:t>i</a:t>
              </a:r>
              <a:endParaRPr lang="zh-TW" altLang="en-US" sz="1400" dirty="0"/>
            </a:p>
          </p:txBody>
        </p:sp>
      </p:grpSp>
      <p:grpSp>
        <p:nvGrpSpPr>
          <p:cNvPr id="96" name="群組 95">
            <a:extLst>
              <a:ext uri="{FF2B5EF4-FFF2-40B4-BE49-F238E27FC236}">
                <a16:creationId xmlns:a16="http://schemas.microsoft.com/office/drawing/2014/main" id="{673A8EF3-FB7F-4456-B781-938F1F85EE04}"/>
              </a:ext>
            </a:extLst>
          </p:cNvPr>
          <p:cNvGrpSpPr/>
          <p:nvPr/>
        </p:nvGrpSpPr>
        <p:grpSpPr>
          <a:xfrm>
            <a:off x="7503124" y="6020581"/>
            <a:ext cx="692797" cy="369332"/>
            <a:chOff x="2411964" y="438539"/>
            <a:chExt cx="692797" cy="369332"/>
          </a:xfrm>
        </p:grpSpPr>
        <p:sp>
          <p:nvSpPr>
            <p:cNvPr id="97" name="文字方塊 96">
              <a:extLst>
                <a:ext uri="{FF2B5EF4-FFF2-40B4-BE49-F238E27FC236}">
                  <a16:creationId xmlns:a16="http://schemas.microsoft.com/office/drawing/2014/main" id="{1A6F6347-045D-49DC-A9A9-D47DCBD47882}"/>
                </a:ext>
              </a:extLst>
            </p:cNvPr>
            <p:cNvSpPr txBox="1"/>
            <p:nvPr/>
          </p:nvSpPr>
          <p:spPr>
            <a:xfrm>
              <a:off x="2411964" y="438539"/>
              <a:ext cx="3359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X</a:t>
              </a:r>
              <a:endParaRPr lang="zh-TW" altLang="en-US" dirty="0"/>
            </a:p>
          </p:txBody>
        </p:sp>
        <p:sp>
          <p:nvSpPr>
            <p:cNvPr id="98" name="文字方塊 97">
              <a:extLst>
                <a:ext uri="{FF2B5EF4-FFF2-40B4-BE49-F238E27FC236}">
                  <a16:creationId xmlns:a16="http://schemas.microsoft.com/office/drawing/2014/main" id="{403B2672-87A0-4ACA-973C-B8A5C3FBFCBB}"/>
                </a:ext>
              </a:extLst>
            </p:cNvPr>
            <p:cNvSpPr txBox="1"/>
            <p:nvPr/>
          </p:nvSpPr>
          <p:spPr>
            <a:xfrm>
              <a:off x="2579914" y="500094"/>
              <a:ext cx="5248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 err="1"/>
                <a:t>i</a:t>
              </a:r>
              <a:r>
                <a:rPr lang="zh-TW" altLang="en-US" sz="1400" dirty="0"/>
                <a:t> </a:t>
              </a:r>
              <a:r>
                <a:rPr lang="en-US" altLang="zh-TW" sz="1400" dirty="0"/>
                <a:t>+</a:t>
              </a:r>
              <a:r>
                <a:rPr lang="zh-TW" altLang="en-US" sz="1400" dirty="0"/>
                <a:t> </a:t>
              </a:r>
              <a:r>
                <a:rPr lang="en-US" altLang="zh-TW" sz="1400" dirty="0"/>
                <a:t>1</a:t>
              </a:r>
              <a:endParaRPr lang="zh-TW" altLang="en-US" sz="1400" dirty="0"/>
            </a:p>
          </p:txBody>
        </p:sp>
      </p:grpSp>
      <p:sp>
        <p:nvSpPr>
          <p:cNvPr id="100" name="矩形: 圓角 99">
            <a:extLst>
              <a:ext uri="{FF2B5EF4-FFF2-40B4-BE49-F238E27FC236}">
                <a16:creationId xmlns:a16="http://schemas.microsoft.com/office/drawing/2014/main" id="{E1E7D82E-F6B4-447A-B1B2-98BDCCEDF419}"/>
              </a:ext>
            </a:extLst>
          </p:cNvPr>
          <p:cNvSpPr/>
          <p:nvPr/>
        </p:nvSpPr>
        <p:spPr>
          <a:xfrm>
            <a:off x="8845890" y="929223"/>
            <a:ext cx="740423" cy="410546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BN</a:t>
            </a:r>
            <a:endParaRPr lang="zh-TW" altLang="en-US" dirty="0"/>
          </a:p>
        </p:txBody>
      </p:sp>
      <p:cxnSp>
        <p:nvCxnSpPr>
          <p:cNvPr id="101" name="直線單箭頭接點 100">
            <a:extLst>
              <a:ext uri="{FF2B5EF4-FFF2-40B4-BE49-F238E27FC236}">
                <a16:creationId xmlns:a16="http://schemas.microsoft.com/office/drawing/2014/main" id="{5A537F68-244B-4E17-AE66-F673D75A77CD}"/>
              </a:ext>
            </a:extLst>
          </p:cNvPr>
          <p:cNvCxnSpPr>
            <a:cxnSpLocks/>
            <a:stCxn id="94" idx="2"/>
          </p:cNvCxnSpPr>
          <p:nvPr/>
        </p:nvCxnSpPr>
        <p:spPr>
          <a:xfrm>
            <a:off x="7819784" y="1040362"/>
            <a:ext cx="0" cy="3096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線單箭頭接點 101">
            <a:extLst>
              <a:ext uri="{FF2B5EF4-FFF2-40B4-BE49-F238E27FC236}">
                <a16:creationId xmlns:a16="http://schemas.microsoft.com/office/drawing/2014/main" id="{D515C5EF-9D3E-4A25-93C6-A58D9169F95A}"/>
              </a:ext>
            </a:extLst>
          </p:cNvPr>
          <p:cNvCxnSpPr>
            <a:cxnSpLocks/>
            <a:endCxn id="159" idx="0"/>
          </p:cNvCxnSpPr>
          <p:nvPr/>
        </p:nvCxnSpPr>
        <p:spPr>
          <a:xfrm>
            <a:off x="7810260" y="1378598"/>
            <a:ext cx="19240" cy="3281431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線單箭頭接點 102">
            <a:extLst>
              <a:ext uri="{FF2B5EF4-FFF2-40B4-BE49-F238E27FC236}">
                <a16:creationId xmlns:a16="http://schemas.microsoft.com/office/drawing/2014/main" id="{2F94CE0C-1D0A-47F2-BB0D-074EE4FA582A}"/>
              </a:ext>
            </a:extLst>
          </p:cNvPr>
          <p:cNvCxnSpPr>
            <a:cxnSpLocks/>
            <a:endCxn id="100" idx="1"/>
          </p:cNvCxnSpPr>
          <p:nvPr/>
        </p:nvCxnSpPr>
        <p:spPr>
          <a:xfrm flipV="1">
            <a:off x="7819784" y="1134496"/>
            <a:ext cx="1026106" cy="256525"/>
          </a:xfrm>
          <a:prstGeom prst="straightConnector1">
            <a:avLst/>
          </a:prstGeom>
          <a:ln w="3175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矩形: 圓角 103">
            <a:extLst>
              <a:ext uri="{FF2B5EF4-FFF2-40B4-BE49-F238E27FC236}">
                <a16:creationId xmlns:a16="http://schemas.microsoft.com/office/drawing/2014/main" id="{8BE2A354-5F18-4234-8AAF-1226A0EE3A41}"/>
              </a:ext>
            </a:extLst>
          </p:cNvPr>
          <p:cNvSpPr/>
          <p:nvPr/>
        </p:nvSpPr>
        <p:spPr>
          <a:xfrm>
            <a:off x="8639596" y="1668041"/>
            <a:ext cx="1190623" cy="41054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2">
                    <a:lumMod val="10000"/>
                  </a:schemeClr>
                </a:solidFill>
              </a:rPr>
              <a:t>Relu</a:t>
            </a:r>
            <a:endParaRPr lang="zh-TW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05" name="矩形: 圓角 104">
            <a:extLst>
              <a:ext uri="{FF2B5EF4-FFF2-40B4-BE49-F238E27FC236}">
                <a16:creationId xmlns:a16="http://schemas.microsoft.com/office/drawing/2014/main" id="{4C0FE2B4-99CD-4309-83DA-8C9F3A2DFE2A}"/>
              </a:ext>
            </a:extLst>
          </p:cNvPr>
          <p:cNvSpPr/>
          <p:nvPr/>
        </p:nvSpPr>
        <p:spPr>
          <a:xfrm>
            <a:off x="8620789" y="2406859"/>
            <a:ext cx="1190626" cy="410547"/>
          </a:xfrm>
          <a:prstGeom prst="roundRect">
            <a:avLst/>
          </a:prstGeom>
          <a:solidFill>
            <a:srgbClr val="EEC44C">
              <a:alpha val="58824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bg2">
                    <a:lumMod val="10000"/>
                  </a:schemeClr>
                </a:solidFill>
              </a:rPr>
              <a:t>Conv</a:t>
            </a:r>
            <a:endParaRPr lang="zh-TW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cxnSp>
        <p:nvCxnSpPr>
          <p:cNvPr id="111" name="直線單箭頭接點 110">
            <a:extLst>
              <a:ext uri="{FF2B5EF4-FFF2-40B4-BE49-F238E27FC236}">
                <a16:creationId xmlns:a16="http://schemas.microsoft.com/office/drawing/2014/main" id="{59E08377-A820-4441-B19F-7DBFB641C6FF}"/>
              </a:ext>
            </a:extLst>
          </p:cNvPr>
          <p:cNvCxnSpPr/>
          <p:nvPr/>
        </p:nvCxnSpPr>
        <p:spPr>
          <a:xfrm>
            <a:off x="9216491" y="1339769"/>
            <a:ext cx="0" cy="31918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線單箭頭接點 112">
            <a:extLst>
              <a:ext uri="{FF2B5EF4-FFF2-40B4-BE49-F238E27FC236}">
                <a16:creationId xmlns:a16="http://schemas.microsoft.com/office/drawing/2014/main" id="{4171D979-D35C-42BB-9890-22774B73CEE8}"/>
              </a:ext>
            </a:extLst>
          </p:cNvPr>
          <p:cNvCxnSpPr/>
          <p:nvPr/>
        </p:nvCxnSpPr>
        <p:spPr>
          <a:xfrm>
            <a:off x="9210659" y="2078588"/>
            <a:ext cx="0" cy="31918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矩形: 圓角 121">
            <a:extLst>
              <a:ext uri="{FF2B5EF4-FFF2-40B4-BE49-F238E27FC236}">
                <a16:creationId xmlns:a16="http://schemas.microsoft.com/office/drawing/2014/main" id="{D4A5EFB4-8C8E-4513-8E9E-9D4A2688AB56}"/>
              </a:ext>
            </a:extLst>
          </p:cNvPr>
          <p:cNvSpPr/>
          <p:nvPr/>
        </p:nvSpPr>
        <p:spPr>
          <a:xfrm>
            <a:off x="8827854" y="3145678"/>
            <a:ext cx="740423" cy="410546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BN</a:t>
            </a:r>
            <a:endParaRPr lang="zh-TW" altLang="en-US" dirty="0"/>
          </a:p>
        </p:txBody>
      </p:sp>
      <p:sp>
        <p:nvSpPr>
          <p:cNvPr id="123" name="矩形: 圓角 122">
            <a:extLst>
              <a:ext uri="{FF2B5EF4-FFF2-40B4-BE49-F238E27FC236}">
                <a16:creationId xmlns:a16="http://schemas.microsoft.com/office/drawing/2014/main" id="{69814FD7-B08B-4A55-B442-F23A1FC27CE6}"/>
              </a:ext>
            </a:extLst>
          </p:cNvPr>
          <p:cNvSpPr/>
          <p:nvPr/>
        </p:nvSpPr>
        <p:spPr>
          <a:xfrm>
            <a:off x="8621560" y="3884496"/>
            <a:ext cx="1190623" cy="41054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2">
                    <a:lumMod val="10000"/>
                  </a:schemeClr>
                </a:solidFill>
              </a:rPr>
              <a:t>Relu</a:t>
            </a:r>
            <a:endParaRPr lang="zh-TW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24" name="矩形: 圓角 123">
            <a:extLst>
              <a:ext uri="{FF2B5EF4-FFF2-40B4-BE49-F238E27FC236}">
                <a16:creationId xmlns:a16="http://schemas.microsoft.com/office/drawing/2014/main" id="{11F76258-F4D1-4E11-B3DD-8CC6036D9E3D}"/>
              </a:ext>
            </a:extLst>
          </p:cNvPr>
          <p:cNvSpPr/>
          <p:nvPr/>
        </p:nvSpPr>
        <p:spPr>
          <a:xfrm>
            <a:off x="8602753" y="4623314"/>
            <a:ext cx="1190626" cy="410547"/>
          </a:xfrm>
          <a:prstGeom prst="roundRect">
            <a:avLst/>
          </a:prstGeom>
          <a:solidFill>
            <a:srgbClr val="EEC44C">
              <a:alpha val="58824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bg2">
                    <a:lumMod val="10000"/>
                  </a:schemeClr>
                </a:solidFill>
              </a:rPr>
              <a:t>Conv</a:t>
            </a:r>
            <a:endParaRPr lang="zh-TW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cxnSp>
        <p:nvCxnSpPr>
          <p:cNvPr id="125" name="直線單箭頭接點 124">
            <a:extLst>
              <a:ext uri="{FF2B5EF4-FFF2-40B4-BE49-F238E27FC236}">
                <a16:creationId xmlns:a16="http://schemas.microsoft.com/office/drawing/2014/main" id="{6EA52E3C-CC3D-41F2-87B3-3AE02DE33F50}"/>
              </a:ext>
            </a:extLst>
          </p:cNvPr>
          <p:cNvCxnSpPr/>
          <p:nvPr/>
        </p:nvCxnSpPr>
        <p:spPr>
          <a:xfrm>
            <a:off x="9198455" y="3556224"/>
            <a:ext cx="0" cy="31918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直線單箭頭接點 125">
            <a:extLst>
              <a:ext uri="{FF2B5EF4-FFF2-40B4-BE49-F238E27FC236}">
                <a16:creationId xmlns:a16="http://schemas.microsoft.com/office/drawing/2014/main" id="{14DDB5E8-6704-4FD1-85DA-C04916E36E34}"/>
              </a:ext>
            </a:extLst>
          </p:cNvPr>
          <p:cNvCxnSpPr/>
          <p:nvPr/>
        </p:nvCxnSpPr>
        <p:spPr>
          <a:xfrm>
            <a:off x="9192623" y="4295043"/>
            <a:ext cx="0" cy="31918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線單箭頭接點 130">
            <a:extLst>
              <a:ext uri="{FF2B5EF4-FFF2-40B4-BE49-F238E27FC236}">
                <a16:creationId xmlns:a16="http://schemas.microsoft.com/office/drawing/2014/main" id="{D7A5CC07-28B0-4C38-94FB-4D79A42F9141}"/>
              </a:ext>
            </a:extLst>
          </p:cNvPr>
          <p:cNvCxnSpPr/>
          <p:nvPr/>
        </p:nvCxnSpPr>
        <p:spPr>
          <a:xfrm>
            <a:off x="9210659" y="2826492"/>
            <a:ext cx="0" cy="31918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單箭頭接點 131">
            <a:extLst>
              <a:ext uri="{FF2B5EF4-FFF2-40B4-BE49-F238E27FC236}">
                <a16:creationId xmlns:a16="http://schemas.microsoft.com/office/drawing/2014/main" id="{27A948CF-BF18-4B8C-8F81-0DF988E12605}"/>
              </a:ext>
            </a:extLst>
          </p:cNvPr>
          <p:cNvCxnSpPr>
            <a:cxnSpLocks/>
            <a:stCxn id="124" idx="1"/>
            <a:endCxn id="159" idx="3"/>
          </p:cNvCxnSpPr>
          <p:nvPr/>
        </p:nvCxnSpPr>
        <p:spPr>
          <a:xfrm flipH="1">
            <a:off x="8245658" y="4828588"/>
            <a:ext cx="357095" cy="963"/>
          </a:xfrm>
          <a:prstGeom prst="straightConnector1">
            <a:avLst/>
          </a:prstGeom>
          <a:ln w="3175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文字方塊 134">
            <a:extLst>
              <a:ext uri="{FF2B5EF4-FFF2-40B4-BE49-F238E27FC236}">
                <a16:creationId xmlns:a16="http://schemas.microsoft.com/office/drawing/2014/main" id="{686ADDF8-DBAC-4E36-B4D6-E6C5BE3F015D}"/>
              </a:ext>
            </a:extLst>
          </p:cNvPr>
          <p:cNvSpPr txBox="1"/>
          <p:nvPr/>
        </p:nvSpPr>
        <p:spPr>
          <a:xfrm>
            <a:off x="269050" y="482925"/>
            <a:ext cx="1958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 err="1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ResNet</a:t>
            </a:r>
            <a:endParaRPr lang="zh-TW" altLang="en-US" sz="3600" b="1" dirty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36" name="文字方塊 135">
            <a:extLst>
              <a:ext uri="{FF2B5EF4-FFF2-40B4-BE49-F238E27FC236}">
                <a16:creationId xmlns:a16="http://schemas.microsoft.com/office/drawing/2014/main" id="{D8AA6745-0DEB-4CFB-8D4B-8845E7468E7F}"/>
              </a:ext>
            </a:extLst>
          </p:cNvPr>
          <p:cNvSpPr txBox="1"/>
          <p:nvPr/>
        </p:nvSpPr>
        <p:spPr>
          <a:xfrm>
            <a:off x="4923213" y="482926"/>
            <a:ext cx="2424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ResNetV2</a:t>
            </a:r>
            <a:endParaRPr lang="zh-TW" altLang="en-US" sz="3600" b="1" dirty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8" name="矩形: 圓角 157">
            <a:extLst>
              <a:ext uri="{FF2B5EF4-FFF2-40B4-BE49-F238E27FC236}">
                <a16:creationId xmlns:a16="http://schemas.microsoft.com/office/drawing/2014/main" id="{17E6D20A-5406-470F-8CA4-A89C3B0B7BBC}"/>
              </a:ext>
            </a:extLst>
          </p:cNvPr>
          <p:cNvSpPr/>
          <p:nvPr/>
        </p:nvSpPr>
        <p:spPr>
          <a:xfrm>
            <a:off x="7234189" y="5153575"/>
            <a:ext cx="1190623" cy="41054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2">
                    <a:lumMod val="10000"/>
                  </a:schemeClr>
                </a:solidFill>
              </a:rPr>
              <a:t>Relu</a:t>
            </a:r>
            <a:endParaRPr lang="zh-TW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59" name="矩形 158">
            <a:extLst>
              <a:ext uri="{FF2B5EF4-FFF2-40B4-BE49-F238E27FC236}">
                <a16:creationId xmlns:a16="http://schemas.microsoft.com/office/drawing/2014/main" id="{230B8D73-D888-47F4-8606-873AB060C2B8}"/>
              </a:ext>
            </a:extLst>
          </p:cNvPr>
          <p:cNvSpPr/>
          <p:nvPr/>
        </p:nvSpPr>
        <p:spPr>
          <a:xfrm>
            <a:off x="7413342" y="4660029"/>
            <a:ext cx="832316" cy="33904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bg2">
                    <a:lumMod val="10000"/>
                  </a:schemeClr>
                </a:solidFill>
              </a:rPr>
              <a:t>Add</a:t>
            </a:r>
            <a:endParaRPr lang="zh-TW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cxnSp>
        <p:nvCxnSpPr>
          <p:cNvPr id="160" name="直線單箭頭接點 159">
            <a:extLst>
              <a:ext uri="{FF2B5EF4-FFF2-40B4-BE49-F238E27FC236}">
                <a16:creationId xmlns:a16="http://schemas.microsoft.com/office/drawing/2014/main" id="{2934E04F-3FCE-4658-A2F5-493C6A1E2AA1}"/>
              </a:ext>
            </a:extLst>
          </p:cNvPr>
          <p:cNvCxnSpPr>
            <a:cxnSpLocks/>
            <a:stCxn id="159" idx="2"/>
            <a:endCxn id="158" idx="0"/>
          </p:cNvCxnSpPr>
          <p:nvPr/>
        </p:nvCxnSpPr>
        <p:spPr>
          <a:xfrm>
            <a:off x="7829500" y="4999073"/>
            <a:ext cx="1" cy="15450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線單箭頭接點 160">
            <a:extLst>
              <a:ext uri="{FF2B5EF4-FFF2-40B4-BE49-F238E27FC236}">
                <a16:creationId xmlns:a16="http://schemas.microsoft.com/office/drawing/2014/main" id="{C35123A6-58A6-4844-8E2D-1365DF571007}"/>
              </a:ext>
            </a:extLst>
          </p:cNvPr>
          <p:cNvCxnSpPr>
            <a:cxnSpLocks/>
            <a:stCxn id="158" idx="2"/>
          </p:cNvCxnSpPr>
          <p:nvPr/>
        </p:nvCxnSpPr>
        <p:spPr>
          <a:xfrm>
            <a:off x="7829501" y="5564122"/>
            <a:ext cx="0" cy="32993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0867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F5ADC94A-688A-41F6-A853-F8D8817ADD6B}"/>
              </a:ext>
            </a:extLst>
          </p:cNvPr>
          <p:cNvSpPr/>
          <p:nvPr/>
        </p:nvSpPr>
        <p:spPr>
          <a:xfrm rot="18995159">
            <a:off x="1998467" y="3254903"/>
            <a:ext cx="10640501" cy="2935165"/>
          </a:xfrm>
          <a:prstGeom prst="rect">
            <a:avLst/>
          </a:prstGeom>
          <a:solidFill>
            <a:srgbClr val="76F2C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DBF41F0-3E6F-4367-B3AF-A75712677B14}"/>
              </a:ext>
            </a:extLst>
          </p:cNvPr>
          <p:cNvSpPr/>
          <p:nvPr/>
        </p:nvSpPr>
        <p:spPr>
          <a:xfrm rot="2700000">
            <a:off x="-1279588" y="1780657"/>
            <a:ext cx="13243428" cy="2760249"/>
          </a:xfrm>
          <a:prstGeom prst="rect">
            <a:avLst/>
          </a:prstGeom>
          <a:solidFill>
            <a:srgbClr val="AACF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6" name="箭號: ＞形 5">
            <a:extLst>
              <a:ext uri="{FF2B5EF4-FFF2-40B4-BE49-F238E27FC236}">
                <a16:creationId xmlns:a16="http://schemas.microsoft.com/office/drawing/2014/main" id="{8D43C0AD-AD3E-4EA9-A3C8-B8BBF0DC85FD}"/>
              </a:ext>
            </a:extLst>
          </p:cNvPr>
          <p:cNvSpPr/>
          <p:nvPr/>
        </p:nvSpPr>
        <p:spPr>
          <a:xfrm>
            <a:off x="3168242" y="595618"/>
            <a:ext cx="5855516" cy="587229"/>
          </a:xfrm>
          <a:prstGeom prst="chevron">
            <a:avLst/>
          </a:prstGeom>
          <a:gradFill>
            <a:gsLst>
              <a:gs pos="15000">
                <a:srgbClr val="FABBB0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86000">
                <a:schemeClr val="accent1">
                  <a:lumMod val="30000"/>
                  <a:lumOff val="70000"/>
                </a:schemeClr>
              </a:gs>
            </a:gsLst>
            <a:lin ang="4200000" scaled="0"/>
          </a:gra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1" i="0" u="none" strike="noStrike" kern="1200" cap="all" spc="20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動機與目的</a:t>
            </a:r>
          </a:p>
        </p:txBody>
      </p:sp>
      <p:sp>
        <p:nvSpPr>
          <p:cNvPr id="7" name="箭號: ＞形 6">
            <a:extLst>
              <a:ext uri="{FF2B5EF4-FFF2-40B4-BE49-F238E27FC236}">
                <a16:creationId xmlns:a16="http://schemas.microsoft.com/office/drawing/2014/main" id="{8FC6D1C0-1A3E-489E-848D-DDE655400FF7}"/>
              </a:ext>
            </a:extLst>
          </p:cNvPr>
          <p:cNvSpPr/>
          <p:nvPr/>
        </p:nvSpPr>
        <p:spPr>
          <a:xfrm flipH="1">
            <a:off x="689295" y="1816914"/>
            <a:ext cx="5855516" cy="587229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1" i="0" u="none" strike="noStrike" kern="1200" cap="all" spc="20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資料蒐集</a:t>
            </a:r>
          </a:p>
        </p:txBody>
      </p:sp>
      <p:sp>
        <p:nvSpPr>
          <p:cNvPr id="8" name="箭號: ＞形 7">
            <a:extLst>
              <a:ext uri="{FF2B5EF4-FFF2-40B4-BE49-F238E27FC236}">
                <a16:creationId xmlns:a16="http://schemas.microsoft.com/office/drawing/2014/main" id="{014A1DE0-DDAD-4689-B3CF-42530BBE051D}"/>
              </a:ext>
            </a:extLst>
          </p:cNvPr>
          <p:cNvSpPr/>
          <p:nvPr/>
        </p:nvSpPr>
        <p:spPr>
          <a:xfrm>
            <a:off x="3168242" y="3038210"/>
            <a:ext cx="5855516" cy="587229"/>
          </a:xfrm>
          <a:prstGeom prst="chevron">
            <a:avLst/>
          </a:prstGeom>
          <a:gradFill>
            <a:gsLst>
              <a:gs pos="15000">
                <a:srgbClr val="FABBB0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86000">
                <a:schemeClr val="accent1">
                  <a:lumMod val="30000"/>
                  <a:lumOff val="70000"/>
                </a:schemeClr>
              </a:gs>
            </a:gsLst>
            <a:lin ang="4200000" scaled="0"/>
          </a:gra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zh-TW" altLang="en-US" sz="2400" b="1" i="0" u="none" strike="noStrike" kern="1200" cap="all" spc="20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各項參數及設定</a:t>
            </a:r>
          </a:p>
        </p:txBody>
      </p:sp>
      <p:sp>
        <p:nvSpPr>
          <p:cNvPr id="9" name="箭號: ＞形 8">
            <a:extLst>
              <a:ext uri="{FF2B5EF4-FFF2-40B4-BE49-F238E27FC236}">
                <a16:creationId xmlns:a16="http://schemas.microsoft.com/office/drawing/2014/main" id="{BA872575-9D67-44C8-A74B-39A82ECA2709}"/>
              </a:ext>
            </a:extLst>
          </p:cNvPr>
          <p:cNvSpPr/>
          <p:nvPr/>
        </p:nvSpPr>
        <p:spPr>
          <a:xfrm>
            <a:off x="3168242" y="5480802"/>
            <a:ext cx="5855516" cy="587229"/>
          </a:xfrm>
          <a:prstGeom prst="chevron">
            <a:avLst/>
          </a:prstGeom>
          <a:gradFill>
            <a:gsLst>
              <a:gs pos="15000">
                <a:srgbClr val="FABBB0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86000">
                <a:schemeClr val="accent1">
                  <a:lumMod val="30000"/>
                  <a:lumOff val="70000"/>
                </a:schemeClr>
              </a:gs>
            </a:gsLst>
            <a:lin ang="4200000" scaled="0"/>
          </a:gra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1" i="0" u="none" strike="noStrike" kern="1200" cap="all" spc="20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成效與總結</a:t>
            </a:r>
          </a:p>
        </p:txBody>
      </p:sp>
      <p:sp>
        <p:nvSpPr>
          <p:cNvPr id="10" name="箭號: ＞形 9">
            <a:extLst>
              <a:ext uri="{FF2B5EF4-FFF2-40B4-BE49-F238E27FC236}">
                <a16:creationId xmlns:a16="http://schemas.microsoft.com/office/drawing/2014/main" id="{F45722DA-3EA1-43F9-8613-962E18DF0349}"/>
              </a:ext>
            </a:extLst>
          </p:cNvPr>
          <p:cNvSpPr/>
          <p:nvPr/>
        </p:nvSpPr>
        <p:spPr>
          <a:xfrm flipH="1">
            <a:off x="689295" y="4259506"/>
            <a:ext cx="5855516" cy="587229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1" i="0" u="none" strike="noStrike" kern="1200" cap="all" spc="20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模型與架構</a:t>
            </a:r>
          </a:p>
        </p:txBody>
      </p:sp>
    </p:spTree>
    <p:extLst>
      <p:ext uri="{BB962C8B-B14F-4D97-AF65-F5344CB8AC3E}">
        <p14:creationId xmlns:p14="http://schemas.microsoft.com/office/powerpoint/2010/main" val="34658033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群組 19">
            <a:extLst>
              <a:ext uri="{FF2B5EF4-FFF2-40B4-BE49-F238E27FC236}">
                <a16:creationId xmlns:a16="http://schemas.microsoft.com/office/drawing/2014/main" id="{19F09F96-7C9B-4D67-89DB-15CEF9CF3B2E}"/>
              </a:ext>
            </a:extLst>
          </p:cNvPr>
          <p:cNvGrpSpPr>
            <a:grpSpLocks noChangeAspect="1"/>
          </p:cNvGrpSpPr>
          <p:nvPr/>
        </p:nvGrpSpPr>
        <p:grpSpPr>
          <a:xfrm>
            <a:off x="75770" y="1946202"/>
            <a:ext cx="3930664" cy="2240184"/>
            <a:chOff x="466344" y="1801464"/>
            <a:chExt cx="4078224" cy="2240184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C9D53FF-D3C7-4455-AD5D-0598C44555D2}"/>
                </a:ext>
              </a:extLst>
            </p:cNvPr>
            <p:cNvSpPr/>
            <p:nvPr/>
          </p:nvSpPr>
          <p:spPr>
            <a:xfrm>
              <a:off x="466344" y="1801464"/>
              <a:ext cx="4078224" cy="2240184"/>
            </a:xfrm>
            <a:prstGeom prst="rect">
              <a:avLst/>
            </a:prstGeom>
            <a:solidFill>
              <a:srgbClr val="AACFF0">
                <a:alpha val="40000"/>
              </a:srgbClr>
            </a:solidFill>
            <a:ln w="19050">
              <a:solidFill>
                <a:srgbClr val="1A72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7C48AE55-201C-48FC-A6BA-22BB63205F7F}"/>
                </a:ext>
              </a:extLst>
            </p:cNvPr>
            <p:cNvSpPr txBox="1"/>
            <p:nvPr/>
          </p:nvSpPr>
          <p:spPr>
            <a:xfrm>
              <a:off x="787017" y="1860010"/>
              <a:ext cx="34564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BWS</a:t>
              </a:r>
              <a:endPara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</p:grp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75828AE6-5A14-47DA-974C-8755F1CDA99B}"/>
              </a:ext>
            </a:extLst>
          </p:cNvPr>
          <p:cNvSpPr/>
          <p:nvPr/>
        </p:nvSpPr>
        <p:spPr>
          <a:xfrm>
            <a:off x="3003906" y="631867"/>
            <a:ext cx="5623248" cy="895739"/>
          </a:xfrm>
          <a:prstGeom prst="roundRect">
            <a:avLst>
              <a:gd name="adj" fmla="val 0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訓練結果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9A9F174-71A8-4ABF-8FA2-4839A3ACE5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0" t="11762" r="5167"/>
          <a:stretch/>
        </p:blipFill>
        <p:spPr>
          <a:xfrm>
            <a:off x="144803" y="2468705"/>
            <a:ext cx="1841793" cy="1482049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C8C81FB-79AB-45A4-8562-6FDE49659C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2" t="11891" r="5089"/>
          <a:stretch/>
        </p:blipFill>
        <p:spPr>
          <a:xfrm>
            <a:off x="2106918" y="2478816"/>
            <a:ext cx="1841793" cy="1504574"/>
          </a:xfrm>
          <a:prstGeom prst="rect">
            <a:avLst/>
          </a:prstGeom>
        </p:spPr>
      </p:pic>
      <p:grpSp>
        <p:nvGrpSpPr>
          <p:cNvPr id="36" name="群組 35">
            <a:extLst>
              <a:ext uri="{FF2B5EF4-FFF2-40B4-BE49-F238E27FC236}">
                <a16:creationId xmlns:a16="http://schemas.microsoft.com/office/drawing/2014/main" id="{9A03BA0A-45D2-43B5-AE25-3E1F2B5BF1CD}"/>
              </a:ext>
            </a:extLst>
          </p:cNvPr>
          <p:cNvGrpSpPr>
            <a:grpSpLocks noChangeAspect="1"/>
          </p:cNvGrpSpPr>
          <p:nvPr/>
        </p:nvGrpSpPr>
        <p:grpSpPr>
          <a:xfrm>
            <a:off x="4126186" y="1946202"/>
            <a:ext cx="3930664" cy="2240184"/>
            <a:chOff x="466344" y="1801464"/>
            <a:chExt cx="4078224" cy="2240184"/>
          </a:xfrm>
        </p:grpSpPr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9A6435B9-6F72-4728-A1E0-3D8BCFA19684}"/>
                </a:ext>
              </a:extLst>
            </p:cNvPr>
            <p:cNvSpPr/>
            <p:nvPr/>
          </p:nvSpPr>
          <p:spPr>
            <a:xfrm>
              <a:off x="466344" y="1801464"/>
              <a:ext cx="4078224" cy="2240184"/>
            </a:xfrm>
            <a:prstGeom prst="rect">
              <a:avLst/>
            </a:prstGeom>
            <a:solidFill>
              <a:srgbClr val="AACFF0">
                <a:alpha val="40000"/>
              </a:srgbClr>
            </a:solidFill>
            <a:ln w="19050">
              <a:solidFill>
                <a:srgbClr val="1A72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38" name="文字方塊 37">
              <a:extLst>
                <a:ext uri="{FF2B5EF4-FFF2-40B4-BE49-F238E27FC236}">
                  <a16:creationId xmlns:a16="http://schemas.microsoft.com/office/drawing/2014/main" id="{C5D81690-B7BA-4593-80F8-E13D4F0699F1}"/>
                </a:ext>
              </a:extLst>
            </p:cNvPr>
            <p:cNvSpPr txBox="1"/>
            <p:nvPr/>
          </p:nvSpPr>
          <p:spPr>
            <a:xfrm>
              <a:off x="787017" y="1860010"/>
              <a:ext cx="34564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CYGNUS </a:t>
              </a:r>
              <a:r>
                <a:rPr kumimoji="0" lang="en-US" altLang="zh-TW" sz="18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Gryphus</a:t>
              </a:r>
              <a:endPara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</p:grpSp>
      <p:grpSp>
        <p:nvGrpSpPr>
          <p:cNvPr id="39" name="群組 38">
            <a:extLst>
              <a:ext uri="{FF2B5EF4-FFF2-40B4-BE49-F238E27FC236}">
                <a16:creationId xmlns:a16="http://schemas.microsoft.com/office/drawing/2014/main" id="{D2F0A9EA-5BC8-4ACD-A289-71D66ECF8126}"/>
              </a:ext>
            </a:extLst>
          </p:cNvPr>
          <p:cNvGrpSpPr>
            <a:grpSpLocks noChangeAspect="1"/>
          </p:cNvGrpSpPr>
          <p:nvPr/>
        </p:nvGrpSpPr>
        <p:grpSpPr>
          <a:xfrm>
            <a:off x="8176601" y="1946202"/>
            <a:ext cx="3930664" cy="2240184"/>
            <a:chOff x="466344" y="1801464"/>
            <a:chExt cx="4078224" cy="2240184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6E3F03E7-CA60-42C1-A71A-230CD6BC330F}"/>
                </a:ext>
              </a:extLst>
            </p:cNvPr>
            <p:cNvSpPr/>
            <p:nvPr/>
          </p:nvSpPr>
          <p:spPr>
            <a:xfrm>
              <a:off x="466344" y="1801464"/>
              <a:ext cx="4078224" cy="2240184"/>
            </a:xfrm>
            <a:prstGeom prst="rect">
              <a:avLst/>
            </a:prstGeom>
            <a:solidFill>
              <a:srgbClr val="AACFF0">
                <a:alpha val="40000"/>
              </a:srgbClr>
            </a:solidFill>
            <a:ln w="19050">
              <a:solidFill>
                <a:srgbClr val="1A72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41" name="文字方塊 40">
              <a:extLst>
                <a:ext uri="{FF2B5EF4-FFF2-40B4-BE49-F238E27FC236}">
                  <a16:creationId xmlns:a16="http://schemas.microsoft.com/office/drawing/2014/main" id="{A420BCF0-09A8-4C85-83C7-58D632B73E4A}"/>
                </a:ext>
              </a:extLst>
            </p:cNvPr>
            <p:cNvSpPr txBox="1"/>
            <p:nvPr/>
          </p:nvSpPr>
          <p:spPr>
            <a:xfrm>
              <a:off x="787017" y="1860010"/>
              <a:ext cx="34564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CygnusX</a:t>
              </a:r>
              <a:endPara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</p:grpSp>
      <p:grpSp>
        <p:nvGrpSpPr>
          <p:cNvPr id="42" name="群組 41">
            <a:extLst>
              <a:ext uri="{FF2B5EF4-FFF2-40B4-BE49-F238E27FC236}">
                <a16:creationId xmlns:a16="http://schemas.microsoft.com/office/drawing/2014/main" id="{CBEBFA4D-1E0D-492F-A075-33CC9B2BAE2C}"/>
              </a:ext>
            </a:extLst>
          </p:cNvPr>
          <p:cNvGrpSpPr>
            <a:grpSpLocks noChangeAspect="1"/>
          </p:cNvGrpSpPr>
          <p:nvPr/>
        </p:nvGrpSpPr>
        <p:grpSpPr>
          <a:xfrm>
            <a:off x="75770" y="4357708"/>
            <a:ext cx="3930664" cy="2240184"/>
            <a:chOff x="466344" y="1801464"/>
            <a:chExt cx="4078224" cy="2240184"/>
          </a:xfrm>
        </p:grpSpPr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35B523C2-3C17-4817-B9F2-9F75559BF56D}"/>
                </a:ext>
              </a:extLst>
            </p:cNvPr>
            <p:cNvSpPr/>
            <p:nvPr/>
          </p:nvSpPr>
          <p:spPr>
            <a:xfrm>
              <a:off x="466344" y="1801464"/>
              <a:ext cx="4078224" cy="2240184"/>
            </a:xfrm>
            <a:prstGeom prst="rect">
              <a:avLst/>
            </a:prstGeom>
            <a:solidFill>
              <a:srgbClr val="AACFF0">
                <a:alpha val="40000"/>
              </a:srgbClr>
            </a:solidFill>
            <a:ln w="19050">
              <a:solidFill>
                <a:srgbClr val="1A72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44" name="文字方塊 43">
              <a:extLst>
                <a:ext uri="{FF2B5EF4-FFF2-40B4-BE49-F238E27FC236}">
                  <a16:creationId xmlns:a16="http://schemas.microsoft.com/office/drawing/2014/main" id="{2C285ABF-0B6E-4174-B022-D42204F22F01}"/>
                </a:ext>
              </a:extLst>
            </p:cNvPr>
            <p:cNvSpPr txBox="1"/>
            <p:nvPr/>
          </p:nvSpPr>
          <p:spPr>
            <a:xfrm>
              <a:off x="787017" y="1860010"/>
              <a:ext cx="34564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Force</a:t>
              </a:r>
              <a:endPara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</p:grpSp>
      <p:grpSp>
        <p:nvGrpSpPr>
          <p:cNvPr id="45" name="群組 44">
            <a:extLst>
              <a:ext uri="{FF2B5EF4-FFF2-40B4-BE49-F238E27FC236}">
                <a16:creationId xmlns:a16="http://schemas.microsoft.com/office/drawing/2014/main" id="{305234C1-4105-4D6E-887E-664E78501FFC}"/>
              </a:ext>
            </a:extLst>
          </p:cNvPr>
          <p:cNvGrpSpPr>
            <a:grpSpLocks noChangeAspect="1"/>
          </p:cNvGrpSpPr>
          <p:nvPr/>
        </p:nvGrpSpPr>
        <p:grpSpPr>
          <a:xfrm>
            <a:off x="4126186" y="4357708"/>
            <a:ext cx="3930664" cy="2240184"/>
            <a:chOff x="466344" y="1801464"/>
            <a:chExt cx="4078224" cy="2240184"/>
          </a:xfrm>
        </p:grpSpPr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D4091D61-B936-4566-8A8E-3E98770B673A}"/>
                </a:ext>
              </a:extLst>
            </p:cNvPr>
            <p:cNvSpPr/>
            <p:nvPr/>
          </p:nvSpPr>
          <p:spPr>
            <a:xfrm>
              <a:off x="466344" y="1801464"/>
              <a:ext cx="4078224" cy="2240184"/>
            </a:xfrm>
            <a:prstGeom prst="rect">
              <a:avLst/>
            </a:prstGeom>
            <a:solidFill>
              <a:srgbClr val="AACFF0">
                <a:alpha val="40000"/>
              </a:srgbClr>
            </a:solidFill>
            <a:ln w="19050">
              <a:solidFill>
                <a:srgbClr val="1A72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47" name="文字方塊 46">
              <a:extLst>
                <a:ext uri="{FF2B5EF4-FFF2-40B4-BE49-F238E27FC236}">
                  <a16:creationId xmlns:a16="http://schemas.microsoft.com/office/drawing/2014/main" id="{8F824B43-51DE-4521-B0FF-3BD43F22887D}"/>
                </a:ext>
              </a:extLst>
            </p:cNvPr>
            <p:cNvSpPr txBox="1"/>
            <p:nvPr/>
          </p:nvSpPr>
          <p:spPr>
            <a:xfrm>
              <a:off x="787017" y="1860010"/>
              <a:ext cx="34564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GP125</a:t>
              </a:r>
              <a:endPara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</p:grpSp>
      <p:grpSp>
        <p:nvGrpSpPr>
          <p:cNvPr id="48" name="群組 47">
            <a:extLst>
              <a:ext uri="{FF2B5EF4-FFF2-40B4-BE49-F238E27FC236}">
                <a16:creationId xmlns:a16="http://schemas.microsoft.com/office/drawing/2014/main" id="{3CB01EF9-1092-4237-A0C1-73FF34FB910A}"/>
              </a:ext>
            </a:extLst>
          </p:cNvPr>
          <p:cNvGrpSpPr>
            <a:grpSpLocks noChangeAspect="1"/>
          </p:cNvGrpSpPr>
          <p:nvPr/>
        </p:nvGrpSpPr>
        <p:grpSpPr>
          <a:xfrm>
            <a:off x="8176601" y="4357708"/>
            <a:ext cx="3930664" cy="2240184"/>
            <a:chOff x="466344" y="1801464"/>
            <a:chExt cx="4078224" cy="2240184"/>
          </a:xfrm>
        </p:grpSpPr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035D19DD-2985-4541-8E7D-7A710DF4C88F}"/>
                </a:ext>
              </a:extLst>
            </p:cNvPr>
            <p:cNvSpPr/>
            <p:nvPr/>
          </p:nvSpPr>
          <p:spPr>
            <a:xfrm>
              <a:off x="466344" y="1801464"/>
              <a:ext cx="4078224" cy="2240184"/>
            </a:xfrm>
            <a:prstGeom prst="rect">
              <a:avLst/>
            </a:prstGeom>
            <a:solidFill>
              <a:srgbClr val="AACFF0">
                <a:alpha val="40000"/>
              </a:srgbClr>
            </a:solidFill>
            <a:ln w="19050">
              <a:solidFill>
                <a:srgbClr val="1A72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50" name="文字方塊 49">
              <a:extLst>
                <a:ext uri="{FF2B5EF4-FFF2-40B4-BE49-F238E27FC236}">
                  <a16:creationId xmlns:a16="http://schemas.microsoft.com/office/drawing/2014/main" id="{125B5412-5534-4212-AAE6-8198D034E0E5}"/>
                </a:ext>
              </a:extLst>
            </p:cNvPr>
            <p:cNvSpPr txBox="1"/>
            <p:nvPr/>
          </p:nvSpPr>
          <p:spPr>
            <a:xfrm>
              <a:off x="787017" y="1860010"/>
              <a:ext cx="34564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Jet SL</a:t>
              </a:r>
              <a:endPara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</p:grpSp>
      <p:pic>
        <p:nvPicPr>
          <p:cNvPr id="52" name="圖片 51">
            <a:extLst>
              <a:ext uri="{FF2B5EF4-FFF2-40B4-BE49-F238E27FC236}">
                <a16:creationId xmlns:a16="http://schemas.microsoft.com/office/drawing/2014/main" id="{9BC56F53-0B09-469D-9FCB-DC9D9F1BDA5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8" t="13628" r="4251"/>
          <a:stretch/>
        </p:blipFill>
        <p:spPr>
          <a:xfrm>
            <a:off x="4191425" y="2478816"/>
            <a:ext cx="1857948" cy="1483200"/>
          </a:xfrm>
          <a:prstGeom prst="rect">
            <a:avLst/>
          </a:prstGeom>
        </p:spPr>
      </p:pic>
      <p:pic>
        <p:nvPicPr>
          <p:cNvPr id="54" name="圖片 53">
            <a:extLst>
              <a:ext uri="{FF2B5EF4-FFF2-40B4-BE49-F238E27FC236}">
                <a16:creationId xmlns:a16="http://schemas.microsoft.com/office/drawing/2014/main" id="{821C75CD-785C-421B-A7F6-8691240F8CD1}"/>
              </a:ext>
            </a:extLst>
          </p:cNvPr>
          <p:cNvPicPr>
            <a:picLocks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3" t="11598" r="3616"/>
          <a:stretch/>
        </p:blipFill>
        <p:spPr>
          <a:xfrm>
            <a:off x="6118223" y="2478816"/>
            <a:ext cx="1870519" cy="1461826"/>
          </a:xfrm>
          <a:prstGeom prst="rect">
            <a:avLst/>
          </a:prstGeom>
        </p:spPr>
      </p:pic>
      <p:pic>
        <p:nvPicPr>
          <p:cNvPr id="56" name="圖片 55">
            <a:extLst>
              <a:ext uri="{FF2B5EF4-FFF2-40B4-BE49-F238E27FC236}">
                <a16:creationId xmlns:a16="http://schemas.microsoft.com/office/drawing/2014/main" id="{BF66F79E-DACD-4794-B6D5-6C1F10970E4A}"/>
              </a:ext>
            </a:extLst>
          </p:cNvPr>
          <p:cNvPicPr>
            <a:picLocks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4" t="11742" r="5494"/>
          <a:stretch/>
        </p:blipFill>
        <p:spPr>
          <a:xfrm>
            <a:off x="8251868" y="2457442"/>
            <a:ext cx="1833214" cy="1483200"/>
          </a:xfrm>
          <a:prstGeom prst="rect">
            <a:avLst/>
          </a:prstGeom>
        </p:spPr>
      </p:pic>
      <p:pic>
        <p:nvPicPr>
          <p:cNvPr id="58" name="圖片 57">
            <a:extLst>
              <a:ext uri="{FF2B5EF4-FFF2-40B4-BE49-F238E27FC236}">
                <a16:creationId xmlns:a16="http://schemas.microsoft.com/office/drawing/2014/main" id="{0A6BB02B-E383-41F5-9E5E-BC6FAC0C16CB}"/>
              </a:ext>
            </a:extLst>
          </p:cNvPr>
          <p:cNvPicPr>
            <a:picLocks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3" t="11871" r="6878"/>
          <a:stretch/>
        </p:blipFill>
        <p:spPr>
          <a:xfrm>
            <a:off x="10213452" y="2457442"/>
            <a:ext cx="1804618" cy="1483200"/>
          </a:xfrm>
          <a:prstGeom prst="rect">
            <a:avLst/>
          </a:prstGeom>
        </p:spPr>
      </p:pic>
      <p:pic>
        <p:nvPicPr>
          <p:cNvPr id="88" name="圖片 87">
            <a:extLst>
              <a:ext uri="{FF2B5EF4-FFF2-40B4-BE49-F238E27FC236}">
                <a16:creationId xmlns:a16="http://schemas.microsoft.com/office/drawing/2014/main" id="{23852349-7716-4AC8-BC38-8B298C5440B5}"/>
              </a:ext>
            </a:extLst>
          </p:cNvPr>
          <p:cNvPicPr>
            <a:picLocks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6" t="12490" r="5045"/>
          <a:stretch/>
        </p:blipFill>
        <p:spPr>
          <a:xfrm>
            <a:off x="145402" y="4886402"/>
            <a:ext cx="1841194" cy="1483200"/>
          </a:xfrm>
          <a:prstGeom prst="rect">
            <a:avLst/>
          </a:prstGeom>
        </p:spPr>
      </p:pic>
      <p:pic>
        <p:nvPicPr>
          <p:cNvPr id="90" name="圖片 89">
            <a:extLst>
              <a:ext uri="{FF2B5EF4-FFF2-40B4-BE49-F238E27FC236}">
                <a16:creationId xmlns:a16="http://schemas.microsoft.com/office/drawing/2014/main" id="{5642B20F-9568-455B-A63F-D42B83AD7906}"/>
              </a:ext>
            </a:extLst>
          </p:cNvPr>
          <p:cNvPicPr>
            <a:picLocks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8" t="12108" r="4781"/>
          <a:stretch/>
        </p:blipFill>
        <p:spPr>
          <a:xfrm>
            <a:off x="2080559" y="4868442"/>
            <a:ext cx="1846693" cy="1483200"/>
          </a:xfrm>
          <a:prstGeom prst="rect">
            <a:avLst/>
          </a:prstGeom>
        </p:spPr>
      </p:pic>
      <p:pic>
        <p:nvPicPr>
          <p:cNvPr id="92" name="圖片 91">
            <a:extLst>
              <a:ext uri="{FF2B5EF4-FFF2-40B4-BE49-F238E27FC236}">
                <a16:creationId xmlns:a16="http://schemas.microsoft.com/office/drawing/2014/main" id="{EADAD6D7-A4CC-48F6-AFC0-BB02A6CA2756}"/>
              </a:ext>
            </a:extLst>
          </p:cNvPr>
          <p:cNvPicPr>
            <a:picLocks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4" t="12293" r="5823"/>
          <a:stretch/>
        </p:blipFill>
        <p:spPr>
          <a:xfrm>
            <a:off x="4209512" y="4886402"/>
            <a:ext cx="1826981" cy="1483200"/>
          </a:xfrm>
          <a:prstGeom prst="rect">
            <a:avLst/>
          </a:prstGeom>
        </p:spPr>
      </p:pic>
      <p:pic>
        <p:nvPicPr>
          <p:cNvPr id="94" name="圖片 93">
            <a:extLst>
              <a:ext uri="{FF2B5EF4-FFF2-40B4-BE49-F238E27FC236}">
                <a16:creationId xmlns:a16="http://schemas.microsoft.com/office/drawing/2014/main" id="{31615B8F-3982-4403-8AA3-28D87ADC32D5}"/>
              </a:ext>
            </a:extLst>
          </p:cNvPr>
          <p:cNvPicPr>
            <a:picLocks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7" t="11779" r="2851"/>
          <a:stretch/>
        </p:blipFill>
        <p:spPr>
          <a:xfrm>
            <a:off x="6111390" y="4861709"/>
            <a:ext cx="1885976" cy="1483200"/>
          </a:xfrm>
          <a:prstGeom prst="rect">
            <a:avLst/>
          </a:prstGeom>
        </p:spPr>
      </p:pic>
      <p:pic>
        <p:nvPicPr>
          <p:cNvPr id="100" name="圖片 99">
            <a:extLst>
              <a:ext uri="{FF2B5EF4-FFF2-40B4-BE49-F238E27FC236}">
                <a16:creationId xmlns:a16="http://schemas.microsoft.com/office/drawing/2014/main" id="{EC312A47-85D0-49D3-A973-8A399C327C40}"/>
              </a:ext>
            </a:extLst>
          </p:cNvPr>
          <p:cNvPicPr>
            <a:picLocks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3" t="12547" r="6172"/>
          <a:stretch/>
        </p:blipFill>
        <p:spPr>
          <a:xfrm>
            <a:off x="8232280" y="4868442"/>
            <a:ext cx="1872389" cy="1483200"/>
          </a:xfrm>
          <a:prstGeom prst="rect">
            <a:avLst/>
          </a:prstGeom>
        </p:spPr>
      </p:pic>
      <p:pic>
        <p:nvPicPr>
          <p:cNvPr id="102" name="圖片 101">
            <a:extLst>
              <a:ext uri="{FF2B5EF4-FFF2-40B4-BE49-F238E27FC236}">
                <a16:creationId xmlns:a16="http://schemas.microsoft.com/office/drawing/2014/main" id="{25480A0B-96C8-477C-8D6C-98BE773DF9FB}"/>
              </a:ext>
            </a:extLst>
          </p:cNvPr>
          <p:cNvPicPr>
            <a:picLocks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3" t="12804" r="6682"/>
          <a:stretch/>
        </p:blipFill>
        <p:spPr>
          <a:xfrm>
            <a:off x="10179566" y="4868442"/>
            <a:ext cx="1872389" cy="1483200"/>
          </a:xfrm>
          <a:prstGeom prst="rect">
            <a:avLst/>
          </a:prstGeom>
        </p:spPr>
      </p:pic>
      <p:sp>
        <p:nvSpPr>
          <p:cNvPr id="103" name="文字方塊 102">
            <a:extLst>
              <a:ext uri="{FF2B5EF4-FFF2-40B4-BE49-F238E27FC236}">
                <a16:creationId xmlns:a16="http://schemas.microsoft.com/office/drawing/2014/main" id="{003995D9-B2E1-49E0-843D-056349CD7EA2}"/>
              </a:ext>
            </a:extLst>
          </p:cNvPr>
          <p:cNvSpPr txBox="1"/>
          <p:nvPr/>
        </p:nvSpPr>
        <p:spPr>
          <a:xfrm>
            <a:off x="760899" y="3880233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微軟正黑體" panose="020B0604030504040204" pitchFamily="34" charset="-120"/>
                <a:cs typeface="+mn-cs"/>
              </a:rPr>
              <a:t>Acc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ahnschrift SemiBold SemiConden" panose="020B0502040204020203" pitchFamily="34" charset="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13" name="文字方塊 112">
            <a:extLst>
              <a:ext uri="{FF2B5EF4-FFF2-40B4-BE49-F238E27FC236}">
                <a16:creationId xmlns:a16="http://schemas.microsoft.com/office/drawing/2014/main" id="{7DA2F25D-2CFB-4D91-AAB3-D40C8C988676}"/>
              </a:ext>
            </a:extLst>
          </p:cNvPr>
          <p:cNvSpPr txBox="1"/>
          <p:nvPr/>
        </p:nvSpPr>
        <p:spPr>
          <a:xfrm>
            <a:off x="2723014" y="3880233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微軟正黑體" panose="020B0604030504040204" pitchFamily="34" charset="-120"/>
                <a:cs typeface="+mn-cs"/>
              </a:rPr>
              <a:t>Loss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ahnschrift SemiBold SemiConden" panose="020B0502040204020203" pitchFamily="34" charset="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24" name="文字方塊 123">
            <a:extLst>
              <a:ext uri="{FF2B5EF4-FFF2-40B4-BE49-F238E27FC236}">
                <a16:creationId xmlns:a16="http://schemas.microsoft.com/office/drawing/2014/main" id="{0210CB8F-85DB-492D-868E-7B11CBAB9CCA}"/>
              </a:ext>
            </a:extLst>
          </p:cNvPr>
          <p:cNvSpPr txBox="1"/>
          <p:nvPr/>
        </p:nvSpPr>
        <p:spPr>
          <a:xfrm>
            <a:off x="4797254" y="3880233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微軟正黑體" panose="020B0604030504040204" pitchFamily="34" charset="-120"/>
                <a:cs typeface="+mn-cs"/>
              </a:rPr>
              <a:t>Acc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ahnschrift SemiBold SemiConden" panose="020B0502040204020203" pitchFamily="34" charset="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25" name="文字方塊 124">
            <a:extLst>
              <a:ext uri="{FF2B5EF4-FFF2-40B4-BE49-F238E27FC236}">
                <a16:creationId xmlns:a16="http://schemas.microsoft.com/office/drawing/2014/main" id="{36D411EE-23EA-4956-8297-A9B8BE5149B3}"/>
              </a:ext>
            </a:extLst>
          </p:cNvPr>
          <p:cNvSpPr txBox="1"/>
          <p:nvPr/>
        </p:nvSpPr>
        <p:spPr>
          <a:xfrm>
            <a:off x="6853999" y="3875600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微軟正黑體" panose="020B0604030504040204" pitchFamily="34" charset="-120"/>
                <a:cs typeface="+mn-cs"/>
              </a:rPr>
              <a:t>Loss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ahnschrift SemiBold SemiConden" panose="020B0502040204020203" pitchFamily="34" charset="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26" name="文字方塊 125">
            <a:extLst>
              <a:ext uri="{FF2B5EF4-FFF2-40B4-BE49-F238E27FC236}">
                <a16:creationId xmlns:a16="http://schemas.microsoft.com/office/drawing/2014/main" id="{396D0661-3D8F-4A0D-8BB8-F14BFCA11490}"/>
              </a:ext>
            </a:extLst>
          </p:cNvPr>
          <p:cNvSpPr txBox="1"/>
          <p:nvPr/>
        </p:nvSpPr>
        <p:spPr>
          <a:xfrm>
            <a:off x="764809" y="6283721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微軟正黑體" panose="020B0604030504040204" pitchFamily="34" charset="-120"/>
                <a:cs typeface="+mn-cs"/>
              </a:rPr>
              <a:t>Acc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ahnschrift SemiBold SemiConden" panose="020B0502040204020203" pitchFamily="34" charset="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27" name="文字方塊 126">
            <a:extLst>
              <a:ext uri="{FF2B5EF4-FFF2-40B4-BE49-F238E27FC236}">
                <a16:creationId xmlns:a16="http://schemas.microsoft.com/office/drawing/2014/main" id="{7D021088-E3F7-404A-A016-20DFD2BF756E}"/>
              </a:ext>
            </a:extLst>
          </p:cNvPr>
          <p:cNvSpPr txBox="1"/>
          <p:nvPr/>
        </p:nvSpPr>
        <p:spPr>
          <a:xfrm>
            <a:off x="2699670" y="6283721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微軟正黑體" panose="020B0604030504040204" pitchFamily="34" charset="-120"/>
                <a:cs typeface="+mn-cs"/>
              </a:rPr>
              <a:t>Loss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ahnschrift SemiBold SemiConden" panose="020B0502040204020203" pitchFamily="34" charset="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28" name="文字方塊 127">
            <a:extLst>
              <a:ext uri="{FF2B5EF4-FFF2-40B4-BE49-F238E27FC236}">
                <a16:creationId xmlns:a16="http://schemas.microsoft.com/office/drawing/2014/main" id="{8F6E8F28-404C-494C-9EFD-B9FC622A5506}"/>
              </a:ext>
            </a:extLst>
          </p:cNvPr>
          <p:cNvSpPr txBox="1"/>
          <p:nvPr/>
        </p:nvSpPr>
        <p:spPr>
          <a:xfrm>
            <a:off x="4823861" y="6283721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微軟正黑體" panose="020B0604030504040204" pitchFamily="34" charset="-120"/>
                <a:cs typeface="+mn-cs"/>
              </a:rPr>
              <a:t>Acc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ahnschrift SemiBold SemiConden" panose="020B0502040204020203" pitchFamily="34" charset="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29" name="文字方塊 128">
            <a:extLst>
              <a:ext uri="{FF2B5EF4-FFF2-40B4-BE49-F238E27FC236}">
                <a16:creationId xmlns:a16="http://schemas.microsoft.com/office/drawing/2014/main" id="{B7F588AC-0C8E-4538-9EC5-1AF21F059654}"/>
              </a:ext>
            </a:extLst>
          </p:cNvPr>
          <p:cNvSpPr txBox="1"/>
          <p:nvPr/>
        </p:nvSpPr>
        <p:spPr>
          <a:xfrm>
            <a:off x="6779408" y="6285329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微軟正黑體" panose="020B0604030504040204" pitchFamily="34" charset="-120"/>
                <a:cs typeface="+mn-cs"/>
              </a:rPr>
              <a:t>Loss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ahnschrift SemiBold SemiConden" panose="020B0502040204020203" pitchFamily="34" charset="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30" name="文字方塊 129">
            <a:extLst>
              <a:ext uri="{FF2B5EF4-FFF2-40B4-BE49-F238E27FC236}">
                <a16:creationId xmlns:a16="http://schemas.microsoft.com/office/drawing/2014/main" id="{5C569A4C-168D-42DB-9EC5-A816AC76612E}"/>
              </a:ext>
            </a:extLst>
          </p:cNvPr>
          <p:cNvSpPr txBox="1"/>
          <p:nvPr/>
        </p:nvSpPr>
        <p:spPr>
          <a:xfrm>
            <a:off x="8863674" y="3883962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微軟正黑體" panose="020B0604030504040204" pitchFamily="34" charset="-120"/>
                <a:cs typeface="+mn-cs"/>
              </a:rPr>
              <a:t>Acc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ahnschrift SemiBold SemiConden" panose="020B0502040204020203" pitchFamily="34" charset="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31" name="文字方塊 130">
            <a:extLst>
              <a:ext uri="{FF2B5EF4-FFF2-40B4-BE49-F238E27FC236}">
                <a16:creationId xmlns:a16="http://schemas.microsoft.com/office/drawing/2014/main" id="{9867005E-73C4-4588-8CFD-04DA165C4E83}"/>
              </a:ext>
            </a:extLst>
          </p:cNvPr>
          <p:cNvSpPr txBox="1"/>
          <p:nvPr/>
        </p:nvSpPr>
        <p:spPr>
          <a:xfrm>
            <a:off x="10821501" y="3875600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微軟正黑體" panose="020B0604030504040204" pitchFamily="34" charset="-120"/>
                <a:cs typeface="+mn-cs"/>
              </a:rPr>
              <a:t>Loss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ahnschrift SemiBold SemiConden" panose="020B0502040204020203" pitchFamily="34" charset="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32" name="文字方塊 131">
            <a:extLst>
              <a:ext uri="{FF2B5EF4-FFF2-40B4-BE49-F238E27FC236}">
                <a16:creationId xmlns:a16="http://schemas.microsoft.com/office/drawing/2014/main" id="{34658BC5-45F6-48CD-AF3B-C069BC564D01}"/>
              </a:ext>
            </a:extLst>
          </p:cNvPr>
          <p:cNvSpPr txBox="1"/>
          <p:nvPr/>
        </p:nvSpPr>
        <p:spPr>
          <a:xfrm>
            <a:off x="8961841" y="6283721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微軟正黑體" panose="020B0604030504040204" pitchFamily="34" charset="-120"/>
                <a:cs typeface="+mn-cs"/>
              </a:rPr>
              <a:t>Acc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ahnschrift SemiBold SemiConden" panose="020B0502040204020203" pitchFamily="34" charset="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33" name="文字方塊 132">
            <a:extLst>
              <a:ext uri="{FF2B5EF4-FFF2-40B4-BE49-F238E27FC236}">
                <a16:creationId xmlns:a16="http://schemas.microsoft.com/office/drawing/2014/main" id="{F9033043-739B-4A5B-AAC7-FB019D7BE74E}"/>
              </a:ext>
            </a:extLst>
          </p:cNvPr>
          <p:cNvSpPr txBox="1"/>
          <p:nvPr/>
        </p:nvSpPr>
        <p:spPr>
          <a:xfrm>
            <a:off x="10839474" y="6283721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微軟正黑體" panose="020B0604030504040204" pitchFamily="34" charset="-120"/>
                <a:cs typeface="+mn-cs"/>
              </a:rPr>
              <a:t>Loss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ahnschrift SemiBold SemiConden" panose="020B0502040204020203" pitchFamily="34" charset="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12304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群組 19">
            <a:extLst>
              <a:ext uri="{FF2B5EF4-FFF2-40B4-BE49-F238E27FC236}">
                <a16:creationId xmlns:a16="http://schemas.microsoft.com/office/drawing/2014/main" id="{19F09F96-7C9B-4D67-89DB-15CEF9CF3B2E}"/>
              </a:ext>
            </a:extLst>
          </p:cNvPr>
          <p:cNvGrpSpPr>
            <a:grpSpLocks noChangeAspect="1"/>
          </p:cNvGrpSpPr>
          <p:nvPr/>
        </p:nvGrpSpPr>
        <p:grpSpPr>
          <a:xfrm>
            <a:off x="1477116" y="1354532"/>
            <a:ext cx="3930664" cy="2240184"/>
            <a:chOff x="466344" y="1801464"/>
            <a:chExt cx="4078224" cy="2240184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C9D53FF-D3C7-4455-AD5D-0598C44555D2}"/>
                </a:ext>
              </a:extLst>
            </p:cNvPr>
            <p:cNvSpPr/>
            <p:nvPr/>
          </p:nvSpPr>
          <p:spPr>
            <a:xfrm>
              <a:off x="466344" y="1801464"/>
              <a:ext cx="4078224" cy="2240184"/>
            </a:xfrm>
            <a:prstGeom prst="rect">
              <a:avLst/>
            </a:prstGeom>
            <a:solidFill>
              <a:srgbClr val="AACFF0">
                <a:alpha val="40000"/>
              </a:srgbClr>
            </a:solidFill>
            <a:ln w="19050">
              <a:solidFill>
                <a:srgbClr val="1A72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7C48AE55-201C-48FC-A6BA-22BB63205F7F}"/>
                </a:ext>
              </a:extLst>
            </p:cNvPr>
            <p:cNvSpPr txBox="1"/>
            <p:nvPr/>
          </p:nvSpPr>
          <p:spPr>
            <a:xfrm>
              <a:off x="787017" y="1860010"/>
              <a:ext cx="34564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Jet_S_SR</a:t>
              </a:r>
              <a:endPara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9A03BA0A-45D2-43B5-AE25-3E1F2B5BF1CD}"/>
              </a:ext>
            </a:extLst>
          </p:cNvPr>
          <p:cNvGrpSpPr>
            <a:grpSpLocks noChangeAspect="1"/>
          </p:cNvGrpSpPr>
          <p:nvPr/>
        </p:nvGrpSpPr>
        <p:grpSpPr>
          <a:xfrm>
            <a:off x="6476444" y="1354532"/>
            <a:ext cx="3930664" cy="2240184"/>
            <a:chOff x="466344" y="1801464"/>
            <a:chExt cx="4078224" cy="2240184"/>
          </a:xfrm>
        </p:grpSpPr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9A6435B9-6F72-4728-A1E0-3D8BCFA19684}"/>
                </a:ext>
              </a:extLst>
            </p:cNvPr>
            <p:cNvSpPr/>
            <p:nvPr/>
          </p:nvSpPr>
          <p:spPr>
            <a:xfrm>
              <a:off x="466344" y="1801464"/>
              <a:ext cx="4078224" cy="2240184"/>
            </a:xfrm>
            <a:prstGeom prst="rect">
              <a:avLst/>
            </a:prstGeom>
            <a:solidFill>
              <a:srgbClr val="AACFF0">
                <a:alpha val="40000"/>
              </a:srgbClr>
            </a:solidFill>
            <a:ln w="19050">
              <a:solidFill>
                <a:srgbClr val="1A72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38" name="文字方塊 37">
              <a:extLst>
                <a:ext uri="{FF2B5EF4-FFF2-40B4-BE49-F238E27FC236}">
                  <a16:creationId xmlns:a16="http://schemas.microsoft.com/office/drawing/2014/main" id="{C5D81690-B7BA-4593-80F8-E13D4F0699F1}"/>
                </a:ext>
              </a:extLst>
            </p:cNvPr>
            <p:cNvSpPr txBox="1"/>
            <p:nvPr/>
          </p:nvSpPr>
          <p:spPr>
            <a:xfrm>
              <a:off x="787017" y="1860010"/>
              <a:ext cx="34564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KRV</a:t>
              </a:r>
              <a:endPara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</p:grpSp>
      <p:grpSp>
        <p:nvGrpSpPr>
          <p:cNvPr id="42" name="群組 41">
            <a:extLst>
              <a:ext uri="{FF2B5EF4-FFF2-40B4-BE49-F238E27FC236}">
                <a16:creationId xmlns:a16="http://schemas.microsoft.com/office/drawing/2014/main" id="{CBEBFA4D-1E0D-492F-A075-33CC9B2BAE2C}"/>
              </a:ext>
            </a:extLst>
          </p:cNvPr>
          <p:cNvGrpSpPr>
            <a:grpSpLocks noChangeAspect="1"/>
          </p:cNvGrpSpPr>
          <p:nvPr/>
        </p:nvGrpSpPr>
        <p:grpSpPr>
          <a:xfrm>
            <a:off x="1477116" y="3766038"/>
            <a:ext cx="3930664" cy="2240184"/>
            <a:chOff x="466344" y="1801464"/>
            <a:chExt cx="4078224" cy="2240184"/>
          </a:xfrm>
        </p:grpSpPr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35B523C2-3C17-4817-B9F2-9F75559BF56D}"/>
                </a:ext>
              </a:extLst>
            </p:cNvPr>
            <p:cNvSpPr/>
            <p:nvPr/>
          </p:nvSpPr>
          <p:spPr>
            <a:xfrm>
              <a:off x="466344" y="1801464"/>
              <a:ext cx="4078224" cy="2240184"/>
            </a:xfrm>
            <a:prstGeom prst="rect">
              <a:avLst/>
            </a:prstGeom>
            <a:solidFill>
              <a:srgbClr val="AACFF0">
                <a:alpha val="40000"/>
              </a:srgbClr>
            </a:solidFill>
            <a:ln w="19050">
              <a:solidFill>
                <a:srgbClr val="1A72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44" name="文字方塊 43">
              <a:extLst>
                <a:ext uri="{FF2B5EF4-FFF2-40B4-BE49-F238E27FC236}">
                  <a16:creationId xmlns:a16="http://schemas.microsoft.com/office/drawing/2014/main" id="{2C285ABF-0B6E-4174-B022-D42204F22F01}"/>
                </a:ext>
              </a:extLst>
            </p:cNvPr>
            <p:cNvSpPr txBox="1"/>
            <p:nvPr/>
          </p:nvSpPr>
          <p:spPr>
            <a:xfrm>
              <a:off x="787017" y="1860010"/>
              <a:ext cx="34564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Racing S</a:t>
              </a:r>
              <a:endPara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</p:grpSp>
      <p:grpSp>
        <p:nvGrpSpPr>
          <p:cNvPr id="45" name="群組 44">
            <a:extLst>
              <a:ext uri="{FF2B5EF4-FFF2-40B4-BE49-F238E27FC236}">
                <a16:creationId xmlns:a16="http://schemas.microsoft.com/office/drawing/2014/main" id="{305234C1-4105-4D6E-887E-664E78501FFC}"/>
              </a:ext>
            </a:extLst>
          </p:cNvPr>
          <p:cNvGrpSpPr>
            <a:grpSpLocks noChangeAspect="1"/>
          </p:cNvGrpSpPr>
          <p:nvPr/>
        </p:nvGrpSpPr>
        <p:grpSpPr>
          <a:xfrm>
            <a:off x="6476444" y="3766038"/>
            <a:ext cx="3930664" cy="2240184"/>
            <a:chOff x="466344" y="1801464"/>
            <a:chExt cx="4078224" cy="2240184"/>
          </a:xfrm>
        </p:grpSpPr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D4091D61-B936-4566-8A8E-3E98770B673A}"/>
                </a:ext>
              </a:extLst>
            </p:cNvPr>
            <p:cNvSpPr/>
            <p:nvPr/>
          </p:nvSpPr>
          <p:spPr>
            <a:xfrm>
              <a:off x="466344" y="1801464"/>
              <a:ext cx="4078224" cy="2240184"/>
            </a:xfrm>
            <a:prstGeom prst="rect">
              <a:avLst/>
            </a:prstGeom>
            <a:solidFill>
              <a:srgbClr val="AACFF0">
                <a:alpha val="40000"/>
              </a:srgbClr>
            </a:solidFill>
            <a:ln w="19050">
              <a:solidFill>
                <a:srgbClr val="1A72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47" name="文字方塊 46">
              <a:extLst>
                <a:ext uri="{FF2B5EF4-FFF2-40B4-BE49-F238E27FC236}">
                  <a16:creationId xmlns:a16="http://schemas.microsoft.com/office/drawing/2014/main" id="{8F824B43-51DE-4521-B0FF-3BD43F22887D}"/>
                </a:ext>
              </a:extLst>
            </p:cNvPr>
            <p:cNvSpPr txBox="1"/>
            <p:nvPr/>
          </p:nvSpPr>
          <p:spPr>
            <a:xfrm>
              <a:off x="787017" y="1860010"/>
              <a:ext cx="34564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VJR</a:t>
              </a:r>
              <a:endPara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</p:grpSp>
      <p:sp>
        <p:nvSpPr>
          <p:cNvPr id="103" name="文字方塊 102">
            <a:extLst>
              <a:ext uri="{FF2B5EF4-FFF2-40B4-BE49-F238E27FC236}">
                <a16:creationId xmlns:a16="http://schemas.microsoft.com/office/drawing/2014/main" id="{003995D9-B2E1-49E0-843D-056349CD7EA2}"/>
              </a:ext>
            </a:extLst>
          </p:cNvPr>
          <p:cNvSpPr txBox="1"/>
          <p:nvPr/>
        </p:nvSpPr>
        <p:spPr>
          <a:xfrm>
            <a:off x="2191138" y="3270633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微軟正黑體" panose="020B0604030504040204" pitchFamily="34" charset="-120"/>
                <a:cs typeface="+mn-cs"/>
              </a:rPr>
              <a:t>Acc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ahnschrift SemiBold SemiConden" panose="020B0502040204020203" pitchFamily="34" charset="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13" name="文字方塊 112">
            <a:extLst>
              <a:ext uri="{FF2B5EF4-FFF2-40B4-BE49-F238E27FC236}">
                <a16:creationId xmlns:a16="http://schemas.microsoft.com/office/drawing/2014/main" id="{7DA2F25D-2CFB-4D91-AAB3-D40C8C988676}"/>
              </a:ext>
            </a:extLst>
          </p:cNvPr>
          <p:cNvSpPr txBox="1"/>
          <p:nvPr/>
        </p:nvSpPr>
        <p:spPr>
          <a:xfrm>
            <a:off x="4124360" y="3270633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微軟正黑體" panose="020B0604030504040204" pitchFamily="34" charset="-120"/>
                <a:cs typeface="+mn-cs"/>
              </a:rPr>
              <a:t>Loss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ahnschrift SemiBold SemiConden" panose="020B0502040204020203" pitchFamily="34" charset="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24" name="文字方塊 123">
            <a:extLst>
              <a:ext uri="{FF2B5EF4-FFF2-40B4-BE49-F238E27FC236}">
                <a16:creationId xmlns:a16="http://schemas.microsoft.com/office/drawing/2014/main" id="{0210CB8F-85DB-492D-868E-7B11CBAB9CCA}"/>
              </a:ext>
            </a:extLst>
          </p:cNvPr>
          <p:cNvSpPr txBox="1"/>
          <p:nvPr/>
        </p:nvSpPr>
        <p:spPr>
          <a:xfrm>
            <a:off x="7171896" y="3275689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微軟正黑體" panose="020B0604030504040204" pitchFamily="34" charset="-120"/>
                <a:cs typeface="+mn-cs"/>
              </a:rPr>
              <a:t>Acc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ahnschrift SemiBold SemiConden" panose="020B0502040204020203" pitchFamily="34" charset="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25" name="文字方塊 124">
            <a:extLst>
              <a:ext uri="{FF2B5EF4-FFF2-40B4-BE49-F238E27FC236}">
                <a16:creationId xmlns:a16="http://schemas.microsoft.com/office/drawing/2014/main" id="{36D411EE-23EA-4956-8297-A9B8BE5149B3}"/>
              </a:ext>
            </a:extLst>
          </p:cNvPr>
          <p:cNvSpPr txBox="1"/>
          <p:nvPr/>
        </p:nvSpPr>
        <p:spPr>
          <a:xfrm>
            <a:off x="9134011" y="3275689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微軟正黑體" panose="020B0604030504040204" pitchFamily="34" charset="-120"/>
                <a:cs typeface="+mn-cs"/>
              </a:rPr>
              <a:t>Loss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ahnschrift SemiBold SemiConden" panose="020B0502040204020203" pitchFamily="34" charset="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26" name="文字方塊 125">
            <a:extLst>
              <a:ext uri="{FF2B5EF4-FFF2-40B4-BE49-F238E27FC236}">
                <a16:creationId xmlns:a16="http://schemas.microsoft.com/office/drawing/2014/main" id="{396D0661-3D8F-4A0D-8BB8-F14BFCA11490}"/>
              </a:ext>
            </a:extLst>
          </p:cNvPr>
          <p:cNvSpPr txBox="1"/>
          <p:nvPr/>
        </p:nvSpPr>
        <p:spPr>
          <a:xfrm>
            <a:off x="2178593" y="5660621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微軟正黑體" panose="020B0604030504040204" pitchFamily="34" charset="-120"/>
                <a:cs typeface="+mn-cs"/>
              </a:rPr>
              <a:t>Acc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ahnschrift SemiBold SemiConden" panose="020B0502040204020203" pitchFamily="34" charset="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27" name="文字方塊 126">
            <a:extLst>
              <a:ext uri="{FF2B5EF4-FFF2-40B4-BE49-F238E27FC236}">
                <a16:creationId xmlns:a16="http://schemas.microsoft.com/office/drawing/2014/main" id="{7D021088-E3F7-404A-A016-20DFD2BF756E}"/>
              </a:ext>
            </a:extLst>
          </p:cNvPr>
          <p:cNvSpPr txBox="1"/>
          <p:nvPr/>
        </p:nvSpPr>
        <p:spPr>
          <a:xfrm>
            <a:off x="4086868" y="5660199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微軟正黑體" panose="020B0604030504040204" pitchFamily="34" charset="-120"/>
                <a:cs typeface="+mn-cs"/>
              </a:rPr>
              <a:t>Loss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ahnschrift SemiBold SemiConden" panose="020B0502040204020203" pitchFamily="34" charset="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28" name="文字方塊 127">
            <a:extLst>
              <a:ext uri="{FF2B5EF4-FFF2-40B4-BE49-F238E27FC236}">
                <a16:creationId xmlns:a16="http://schemas.microsoft.com/office/drawing/2014/main" id="{8F6E8F28-404C-494C-9EFD-B9FC622A5506}"/>
              </a:ext>
            </a:extLst>
          </p:cNvPr>
          <p:cNvSpPr txBox="1"/>
          <p:nvPr/>
        </p:nvSpPr>
        <p:spPr>
          <a:xfrm>
            <a:off x="7149242" y="5684583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微軟正黑體" panose="020B0604030504040204" pitchFamily="34" charset="-120"/>
                <a:cs typeface="+mn-cs"/>
              </a:rPr>
              <a:t>Acc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ahnschrift SemiBold SemiConden" panose="020B0502040204020203" pitchFamily="34" charset="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29" name="文字方塊 128">
            <a:extLst>
              <a:ext uri="{FF2B5EF4-FFF2-40B4-BE49-F238E27FC236}">
                <a16:creationId xmlns:a16="http://schemas.microsoft.com/office/drawing/2014/main" id="{B7F588AC-0C8E-4538-9EC5-1AF21F059654}"/>
              </a:ext>
            </a:extLst>
          </p:cNvPr>
          <p:cNvSpPr txBox="1"/>
          <p:nvPr/>
        </p:nvSpPr>
        <p:spPr>
          <a:xfrm>
            <a:off x="9141470" y="5675081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微軟正黑體" panose="020B0604030504040204" pitchFamily="34" charset="-120"/>
                <a:cs typeface="+mn-cs"/>
              </a:rPr>
              <a:t>Loss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ahnschrift SemiBold SemiConden" panose="020B0502040204020203" pitchFamily="34" charset="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35ECA3F-F6A0-4C3B-8B66-114E0D60F8F2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9" t="12821" r="4793"/>
          <a:stretch/>
        </p:blipFill>
        <p:spPr>
          <a:xfrm>
            <a:off x="6523061" y="4255553"/>
            <a:ext cx="1908000" cy="14832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3A7A67F-4622-4475-A823-3CD922A1A2A2}"/>
              </a:ext>
            </a:extLst>
          </p:cNvPr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4" t="12182" r="6027"/>
          <a:stretch/>
        </p:blipFill>
        <p:spPr>
          <a:xfrm>
            <a:off x="8463843" y="4246588"/>
            <a:ext cx="1908000" cy="1483200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1C3913B1-1AF3-413D-89D7-4F9016C0C663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4" t="12939" r="5077"/>
          <a:stretch/>
        </p:blipFill>
        <p:spPr>
          <a:xfrm>
            <a:off x="1513045" y="4201383"/>
            <a:ext cx="1908000" cy="1483200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5D7DE01E-0F3F-4CAC-990F-1D881B354480}"/>
              </a:ext>
            </a:extLst>
          </p:cNvPr>
          <p:cNvPicPr>
            <a:picLocks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3" t="12020" r="4667"/>
          <a:stretch/>
        </p:blipFill>
        <p:spPr>
          <a:xfrm>
            <a:off x="3460412" y="4201383"/>
            <a:ext cx="1908000" cy="1483200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9A1F6D8E-C0D8-4401-B3D8-2D074582EA34}"/>
              </a:ext>
            </a:extLst>
          </p:cNvPr>
          <p:cNvPicPr>
            <a:picLocks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6" t="11435" r="4881"/>
          <a:stretch/>
        </p:blipFill>
        <p:spPr>
          <a:xfrm>
            <a:off x="6514096" y="1828084"/>
            <a:ext cx="1908000" cy="1483200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BABA890E-E759-4D44-8C95-A7A544A29B4F}"/>
              </a:ext>
            </a:extLst>
          </p:cNvPr>
          <p:cNvPicPr>
            <a:picLocks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75" t="12745" r="6081"/>
          <a:stretch/>
        </p:blipFill>
        <p:spPr>
          <a:xfrm>
            <a:off x="8472808" y="1828084"/>
            <a:ext cx="1908000" cy="1483200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AEB8A79B-3822-47A7-9810-5EAC07F0B58C}"/>
              </a:ext>
            </a:extLst>
          </p:cNvPr>
          <p:cNvPicPr>
            <a:picLocks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6" t="12433" r="5594"/>
          <a:stretch/>
        </p:blipFill>
        <p:spPr>
          <a:xfrm>
            <a:off x="1522530" y="1828788"/>
            <a:ext cx="1908000" cy="1483200"/>
          </a:xfrm>
          <a:prstGeom prst="rect">
            <a:avLst/>
          </a:prstGeom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6B7DF2E6-7BC2-4121-AB32-63C55BD77B65}"/>
              </a:ext>
            </a:extLst>
          </p:cNvPr>
          <p:cNvPicPr>
            <a:picLocks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5" t="11664" r="5073"/>
          <a:stretch/>
        </p:blipFill>
        <p:spPr>
          <a:xfrm>
            <a:off x="3456830" y="1828084"/>
            <a:ext cx="1908000" cy="14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0564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1BDB7068-5D05-4B89-82C2-FCCB16196196}"/>
              </a:ext>
            </a:extLst>
          </p:cNvPr>
          <p:cNvSpPr/>
          <p:nvPr/>
        </p:nvSpPr>
        <p:spPr>
          <a:xfrm>
            <a:off x="2672080" y="470677"/>
            <a:ext cx="6847840" cy="895739"/>
          </a:xfrm>
          <a:prstGeom prst="roundRect">
            <a:avLst>
              <a:gd name="adj" fmla="val 0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實際預測結果</a:t>
            </a: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(</a:t>
            </a: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有</a:t>
            </a:r>
            <a:r>
              <a:rPr kumimoji="0" lang="en-US" altLang="zh-TW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class_weight</a:t>
            </a: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)</a:t>
            </a:r>
            <a:endParaRPr kumimoji="0" lang="zh-TW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367B201-9658-4ED6-85B8-D91EF5251611}"/>
              </a:ext>
            </a:extLst>
          </p:cNvPr>
          <p:cNvSpPr txBox="1"/>
          <p:nvPr/>
        </p:nvSpPr>
        <p:spPr>
          <a:xfrm>
            <a:off x="2241678" y="1749307"/>
            <a:ext cx="7708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藍色</a:t>
            </a:r>
            <a:r>
              <a: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為此類預測成功之數目，</a:t>
            </a:r>
            <a:r>
              <a: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紅色</a:t>
            </a:r>
            <a:r>
              <a: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為此類預測失敗之數目</a:t>
            </a: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(</a:t>
            </a:r>
            <a:r>
              <a: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及預測為別類</a:t>
            </a: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)</a:t>
            </a:r>
            <a:r>
              <a: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 資料為隨機在校內所拍攝的照片</a:t>
            </a: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(44</a:t>
            </a:r>
            <a:r>
              <a: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張</a:t>
            </a: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)</a:t>
            </a:r>
            <a:endParaRPr kumimoji="0" lang="zh-TW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45B118B-FD42-42FE-847D-FA5A4E6702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880" y="2576095"/>
            <a:ext cx="9286240" cy="37725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1653117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52DFC5-92BF-4117-A730-2BF466C84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zh-TW" altLang="en-US" sz="2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成效與總結</a:t>
            </a:r>
          </a:p>
        </p:txBody>
      </p:sp>
    </p:spTree>
    <p:extLst>
      <p:ext uri="{BB962C8B-B14F-4D97-AF65-F5344CB8AC3E}">
        <p14:creationId xmlns:p14="http://schemas.microsoft.com/office/powerpoint/2010/main" val="7025611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E4553B8F-289A-41C8-A8C2-0C195CA1397B}"/>
              </a:ext>
            </a:extLst>
          </p:cNvPr>
          <p:cNvSpPr txBox="1"/>
          <p:nvPr/>
        </p:nvSpPr>
        <p:spPr>
          <a:xfrm>
            <a:off x="1681706" y="884896"/>
            <a:ext cx="882858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2400" b="1" dirty="0">
                <a:solidFill>
                  <a:srgbClr val="000000"/>
                </a:solidFill>
                <a:latin typeface="Gill Sans MT" panose="020B0502020104020203"/>
                <a:ea typeface="微軟正黑體" panose="020B0604030504040204" pitchFamily="34" charset="-120"/>
              </a:rPr>
              <a:t>	</a:t>
            </a:r>
            <a:r>
              <a:rPr kumimoji="0" lang="zh-TW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一開始找資料就是個難題，手拍的資料無法獲得理想的效果，最後上網抓了資料才勉強足夠，我們將資料分</a:t>
            </a:r>
            <a:r>
              <a:rPr lang="zh-TW" altLang="en-US" sz="2400" b="1" dirty="0">
                <a:solidFill>
                  <a:srgbClr val="000000"/>
                </a:solidFill>
                <a:latin typeface="Gill Sans MT" panose="020B0502020104020203"/>
                <a:ea typeface="微軟正黑體" panose="020B0604030504040204" pitchFamily="34" charset="-120"/>
              </a:rPr>
              <a:t>成</a:t>
            </a:r>
            <a:r>
              <a:rPr lang="en-US" altLang="zh-TW" sz="2400" b="1" dirty="0">
                <a:solidFill>
                  <a:srgbClr val="000000"/>
                </a:solidFill>
                <a:latin typeface="Gill Sans MT" panose="020B0502020104020203"/>
                <a:ea typeface="微軟正黑體" panose="020B0604030504040204" pitchFamily="34" charset="-120"/>
              </a:rPr>
              <a:t>8:2</a:t>
            </a:r>
            <a:r>
              <a:rPr lang="zh-TW" altLang="en-US" sz="2400" b="1" dirty="0">
                <a:solidFill>
                  <a:srgbClr val="000000"/>
                </a:solidFill>
                <a:latin typeface="Gill Sans MT" panose="020B0502020104020203"/>
                <a:ea typeface="微軟正黑體" panose="020B0604030504040204" pitchFamily="34" charset="-120"/>
              </a:rPr>
              <a:t>，用兩成的資料進行測試，接著建立資料集、進行訓練、最後在進行預測。</a:t>
            </a:r>
            <a:endParaRPr lang="en-US" altLang="zh-TW" sz="2400" b="1" dirty="0">
              <a:solidFill>
                <a:srgbClr val="000000"/>
              </a:solidFill>
              <a:latin typeface="Gill Sans MT" panose="020B0502020104020203"/>
              <a:ea typeface="微軟正黑體" panose="020B0604030504040204" pitchFamily="34" charset="-12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	</a:t>
            </a:r>
            <a:r>
              <a:rPr kumimoji="0" lang="zh-TW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第一個方法，其準確率可達七成多快八成，但是令我們意外的是第二個方法，其準確率卻是五成多還不到六成，或許是因為模型眾多，時間關係還無法訓練到最佳，我們認為還是有優化空間的，像是能加一層，先取其</a:t>
            </a: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top3</a:t>
            </a:r>
            <a:r>
              <a:rPr kumimoji="0" lang="zh-TW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，在進行訓練，因為有些其實是十分相近的，或許在進一步細分能獲得更好的結果。</a:t>
            </a: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 panose="020B0502020104020203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2400" b="1" dirty="0">
                <a:solidFill>
                  <a:srgbClr val="000000"/>
                </a:solidFill>
                <a:latin typeface="Gill Sans MT" panose="020B0502020104020203"/>
                <a:ea typeface="微軟正黑體" panose="020B0604030504040204" pitchFamily="34" charset="-120"/>
              </a:rPr>
              <a:t>	</a:t>
            </a:r>
            <a:r>
              <a:rPr kumimoji="0" lang="zh-TW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而也見識到了</a:t>
            </a:r>
            <a:r>
              <a:rPr kumimoji="0" lang="en-US" altLang="zh-TW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EfficientNet</a:t>
            </a:r>
            <a:r>
              <a:rPr kumimoji="0" lang="zh-TW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微軟正黑體" panose="020B0604030504040204" pitchFamily="34" charset="-120"/>
                <a:cs typeface="+mn-cs"/>
              </a:rPr>
              <a:t>的強大，其使用到的技術，是我們目前也尚未完全了解的，使用極其效率的方式來減少了參數，修正了深度和寬度。</a:t>
            </a:r>
          </a:p>
        </p:txBody>
      </p:sp>
    </p:spTree>
    <p:extLst>
      <p:ext uri="{BB962C8B-B14F-4D97-AF65-F5344CB8AC3E}">
        <p14:creationId xmlns:p14="http://schemas.microsoft.com/office/powerpoint/2010/main" val="18567778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52DFC5-92BF-4117-A730-2BF466C84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END</a:t>
            </a:r>
            <a:endParaRPr lang="zh-TW" altLang="en-US" sz="2800" b="1" cap="all" spc="2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89CCD3D5-8B39-459F-A0F7-100A23F28CB0}"/>
              </a:ext>
            </a:extLst>
          </p:cNvPr>
          <p:cNvSpPr txBox="1"/>
          <p:nvPr/>
        </p:nvSpPr>
        <p:spPr>
          <a:xfrm>
            <a:off x="2285999" y="5074024"/>
            <a:ext cx="9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資料來源：</a:t>
            </a:r>
            <a:r>
              <a:rPr lang="en-US" altLang="zh-TW" dirty="0">
                <a:hlinkClick r:id="rId2"/>
              </a:rPr>
              <a:t>://blog.csdn.net/qq_37541097/article/details/114434046</a:t>
            </a:r>
            <a:endParaRPr lang="zh-TW" altLang="en-US" dirty="0"/>
          </a:p>
          <a:p>
            <a:r>
              <a:rPr lang="en-US" altLang="zh-TW" dirty="0"/>
              <a:t>		</a:t>
            </a:r>
            <a:r>
              <a:rPr lang="zh-TW" altLang="en-US" dirty="0"/>
              <a:t>    </a:t>
            </a:r>
            <a:r>
              <a:rPr lang="en-US" altLang="zh-TW" dirty="0">
                <a:hlinkClick r:id="rId3"/>
              </a:rPr>
              <a:t>https://blog.csdn.net/qq_37541097/article/details/116933569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719428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52DFC5-92BF-4117-A730-2BF466C84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zh-TW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動機與目的</a:t>
            </a:r>
          </a:p>
        </p:txBody>
      </p:sp>
    </p:spTree>
    <p:extLst>
      <p:ext uri="{BB962C8B-B14F-4D97-AF65-F5344CB8AC3E}">
        <p14:creationId xmlns:p14="http://schemas.microsoft.com/office/powerpoint/2010/main" val="2866336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C4A70192-CCB1-4B47-8C40-765CF4718137}"/>
              </a:ext>
            </a:extLst>
          </p:cNvPr>
          <p:cNvSpPr txBox="1"/>
          <p:nvPr/>
        </p:nvSpPr>
        <p:spPr>
          <a:xfrm>
            <a:off x="2150338" y="1230360"/>
            <a:ext cx="78913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在暨大的校園裡總是隨處可見有許多的摩托車，有時看到一台車時，總是會去猜他是什麼樣的型號，那麼，若是能設計出一個能辨識摩托車的型號的模型呢</a:t>
            </a:r>
            <a:r>
              <a:rPr lang="en-US" altLang="zh-TW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  <a:endParaRPr lang="zh-TW" altLang="en-US" sz="2800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48C3D7E-5A43-46E3-8698-F4280290D161}"/>
              </a:ext>
            </a:extLst>
          </p:cNvPr>
          <p:cNvSpPr txBox="1"/>
          <p:nvPr/>
        </p:nvSpPr>
        <p:spPr>
          <a:xfrm>
            <a:off x="2606350" y="4006335"/>
            <a:ext cx="69792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400" b="1" dirty="0"/>
              <a:t>於是我們想設計一個模型，能夠預測摩托車的型號</a:t>
            </a:r>
          </a:p>
        </p:txBody>
      </p:sp>
    </p:spTree>
    <p:extLst>
      <p:ext uri="{BB962C8B-B14F-4D97-AF65-F5344CB8AC3E}">
        <p14:creationId xmlns:p14="http://schemas.microsoft.com/office/powerpoint/2010/main" val="2796173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52DFC5-92BF-4117-A730-2BF466C84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zh-TW" altLang="en-US" sz="2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資料蒐集</a:t>
            </a:r>
          </a:p>
        </p:txBody>
      </p:sp>
    </p:spTree>
    <p:extLst>
      <p:ext uri="{BB962C8B-B14F-4D97-AF65-F5344CB8AC3E}">
        <p14:creationId xmlns:p14="http://schemas.microsoft.com/office/powerpoint/2010/main" val="419141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75536D71-9DFD-4B16-89AA-C7B20BAB6B65}"/>
              </a:ext>
            </a:extLst>
          </p:cNvPr>
          <p:cNvSpPr txBox="1"/>
          <p:nvPr/>
        </p:nvSpPr>
        <p:spPr>
          <a:xfrm>
            <a:off x="2741964" y="393660"/>
            <a:ext cx="6097554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4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分成十類</a:t>
            </a:r>
            <a:r>
              <a:rPr lang="en-US" altLang="zh-TW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:</a:t>
            </a:r>
            <a:r>
              <a:rPr lang="zh-TW" altLang="en-US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 </a:t>
            </a:r>
            <a:r>
              <a:rPr lang="en-US" altLang="zh-TW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(</a:t>
            </a:r>
            <a:r>
              <a:rPr lang="zh-TW" altLang="en-US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不夠的則到網路上找資料補齊</a:t>
            </a:r>
            <a:r>
              <a:rPr lang="en-US" altLang="zh-TW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)</a:t>
            </a:r>
          </a:p>
          <a:p>
            <a:endParaRPr lang="en-US" altLang="zh-TW" sz="1800" b="1" cap="all" spc="2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r>
              <a:rPr lang="en-US" altLang="zh-TW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Bws:90</a:t>
            </a:r>
            <a:r>
              <a:rPr lang="zh-TW" altLang="en-US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張</a:t>
            </a:r>
            <a:endParaRPr lang="en-US" altLang="zh-TW" sz="1800" b="1" cap="all" spc="2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endParaRPr lang="en-US" altLang="zh-TW" sz="1800" b="1" cap="all" spc="2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r>
              <a:rPr lang="en-US" altLang="zh-TW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Cygnus </a:t>
            </a:r>
            <a:r>
              <a:rPr lang="en-US" altLang="zh-TW" b="1" cap="all" spc="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gryphus</a:t>
            </a:r>
            <a:r>
              <a:rPr lang="en-US" altLang="zh-TW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:</a:t>
            </a:r>
            <a:r>
              <a:rPr lang="en-US" altLang="zh-TW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 90</a:t>
            </a:r>
            <a:r>
              <a:rPr lang="zh-TW" altLang="en-US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張</a:t>
            </a:r>
            <a:endParaRPr lang="en-US" altLang="zh-TW" b="1" cap="all" spc="2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endParaRPr lang="en-US" altLang="zh-TW" b="1" cap="all" spc="2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r>
              <a:rPr lang="en-US" altLang="zh-TW" sz="1800" b="1" cap="all" spc="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Cygnusx</a:t>
            </a:r>
            <a:r>
              <a:rPr lang="en-US" altLang="zh-TW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: 90</a:t>
            </a:r>
            <a:r>
              <a:rPr lang="zh-TW" altLang="en-US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張</a:t>
            </a:r>
            <a:endParaRPr lang="en-US" altLang="zh-TW" sz="1800" b="1" cap="all" spc="2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endParaRPr lang="en-US" altLang="zh-TW" b="1" cap="all" spc="2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r>
              <a:rPr lang="en-US" altLang="zh-TW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force:</a:t>
            </a:r>
            <a:r>
              <a:rPr lang="en-US" altLang="zh-TW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 90</a:t>
            </a:r>
            <a:r>
              <a:rPr lang="zh-TW" altLang="en-US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張</a:t>
            </a:r>
            <a:endParaRPr lang="en-US" altLang="zh-TW" b="1" cap="all" spc="2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endParaRPr lang="en-US" altLang="zh-TW" sz="1800" b="1" cap="all" spc="2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r>
              <a:rPr lang="en-US" altLang="zh-TW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go125: 90</a:t>
            </a:r>
            <a:r>
              <a:rPr lang="zh-TW" altLang="en-US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張</a:t>
            </a:r>
            <a:endParaRPr lang="en-US" altLang="zh-TW" sz="1800" b="1" cap="all" spc="2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endParaRPr lang="en-US" altLang="zh-TW" sz="1800" b="1" cap="all" spc="2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r>
              <a:rPr lang="en-US" altLang="zh-TW" sz="1800" b="1" cap="all" spc="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Jet_s_sr</a:t>
            </a:r>
            <a:r>
              <a:rPr lang="en-US" altLang="zh-TW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: 180</a:t>
            </a:r>
            <a:r>
              <a:rPr lang="zh-TW" altLang="en-US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張</a:t>
            </a:r>
            <a:r>
              <a:rPr lang="en-US" altLang="zh-TW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(</a:t>
            </a:r>
            <a:r>
              <a:rPr lang="zh-TW" altLang="en-US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為兩種車型，由於過相似故合成一類辨識</a:t>
            </a:r>
            <a:r>
              <a:rPr lang="en-US" altLang="zh-TW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)</a:t>
            </a:r>
          </a:p>
          <a:p>
            <a:endParaRPr lang="en-US" altLang="zh-TW" b="1" cap="all" spc="2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r>
              <a:rPr lang="en-US" altLang="zh-TW" b="1" cap="all" spc="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Jet_sl</a:t>
            </a:r>
            <a:r>
              <a:rPr lang="en-US" altLang="zh-TW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:</a:t>
            </a:r>
            <a:r>
              <a:rPr lang="en-US" altLang="zh-TW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 90</a:t>
            </a:r>
            <a:r>
              <a:rPr lang="zh-TW" altLang="en-US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張</a:t>
            </a:r>
            <a:endParaRPr lang="en-US" altLang="zh-TW" b="1" cap="all" spc="2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endParaRPr lang="en-US" altLang="zh-TW" sz="1800" b="1" cap="all" spc="2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r>
              <a:rPr lang="en-US" altLang="zh-TW" sz="1800" b="1" cap="all" spc="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Krv</a:t>
            </a:r>
            <a:r>
              <a:rPr lang="en-US" altLang="zh-TW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: 90</a:t>
            </a:r>
            <a:r>
              <a:rPr lang="zh-TW" altLang="en-US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張</a:t>
            </a:r>
            <a:endParaRPr lang="en-US" altLang="zh-TW" sz="1800" b="1" cap="all" spc="2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endParaRPr lang="en-US" altLang="zh-TW" b="1" cap="all" spc="2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r>
              <a:rPr lang="en-US" altLang="zh-TW" b="1" cap="all" spc="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Racing_s</a:t>
            </a:r>
            <a:r>
              <a:rPr lang="en-US" altLang="zh-TW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:</a:t>
            </a:r>
            <a:r>
              <a:rPr lang="en-US" altLang="zh-TW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 90</a:t>
            </a:r>
            <a:r>
              <a:rPr lang="zh-TW" altLang="en-US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張</a:t>
            </a:r>
            <a:endParaRPr lang="en-US" altLang="zh-TW" b="1" cap="all" spc="2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endParaRPr lang="en-US" altLang="zh-TW" sz="1800" b="1" cap="all" spc="2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r>
              <a:rPr lang="en-US" altLang="zh-TW" sz="1800" b="1" cap="all" spc="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Vjr</a:t>
            </a:r>
            <a:r>
              <a:rPr lang="en-US" altLang="zh-TW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: 90</a:t>
            </a:r>
            <a:r>
              <a:rPr lang="zh-TW" altLang="en-US" sz="18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張</a:t>
            </a:r>
            <a:endParaRPr lang="en-US" altLang="zh-TW" sz="1800" b="1" cap="all" spc="2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048652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75536D71-9DFD-4B16-89AA-C7B20BAB6B65}"/>
              </a:ext>
            </a:extLst>
          </p:cNvPr>
          <p:cNvSpPr txBox="1"/>
          <p:nvPr/>
        </p:nvSpPr>
        <p:spPr>
          <a:xfrm>
            <a:off x="716124" y="641094"/>
            <a:ext cx="5155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cap="all" spc="20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圖</a:t>
            </a:r>
            <a:r>
              <a:rPr lang="en-US" altLang="zh-TW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:</a:t>
            </a:r>
            <a:endParaRPr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E5B60012-4FD7-47B8-A0CF-150DC26B7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511" y="448208"/>
            <a:ext cx="1694292" cy="169429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9847A912-4961-4F6C-A76A-6105396DB0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991" y="5336880"/>
            <a:ext cx="1829254" cy="1370176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CACF9DD2-22B9-4870-AE87-FB602DC16F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95033">
            <a:off x="8966582" y="152159"/>
            <a:ext cx="1560020" cy="2080028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86B66F81-C48F-47B0-9CDE-688020B4D2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298713">
            <a:off x="810892" y="1393543"/>
            <a:ext cx="1384302" cy="1815130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2B305EE0-D658-4836-83D5-DA5922F34E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302" y="152159"/>
            <a:ext cx="2118668" cy="1586956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B92B390A-93A7-46AB-A8BE-D6FA721EA3F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389216" y="436370"/>
            <a:ext cx="1530816" cy="1148112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E62D78D1-4D90-4FF1-B351-8D277286C1E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6196" y="1152784"/>
            <a:ext cx="1514270" cy="1514268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F4A7138A-AB39-450E-9742-8F5842BED53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91968">
            <a:off x="6819" y="5004073"/>
            <a:ext cx="1709970" cy="1282478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9A96C30E-D7B5-47E9-8078-7DA83E6731D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74994">
            <a:off x="1407259" y="3094416"/>
            <a:ext cx="2391880" cy="1791600"/>
          </a:xfrm>
          <a:prstGeom prst="rect">
            <a:avLst/>
          </a:prstGeom>
        </p:spPr>
      </p:pic>
      <p:pic>
        <p:nvPicPr>
          <p:cNvPr id="26" name="圖片 25">
            <a:extLst>
              <a:ext uri="{FF2B5EF4-FFF2-40B4-BE49-F238E27FC236}">
                <a16:creationId xmlns:a16="http://schemas.microsoft.com/office/drawing/2014/main" id="{15E7C024-B2D1-4658-AA31-A211E38DC31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885135" y="2275028"/>
            <a:ext cx="2920878" cy="2190658"/>
          </a:xfrm>
          <a:prstGeom prst="rect">
            <a:avLst/>
          </a:prstGeom>
        </p:spPr>
      </p:pic>
      <p:pic>
        <p:nvPicPr>
          <p:cNvPr id="28" name="圖片 27">
            <a:extLst>
              <a:ext uri="{FF2B5EF4-FFF2-40B4-BE49-F238E27FC236}">
                <a16:creationId xmlns:a16="http://schemas.microsoft.com/office/drawing/2014/main" id="{3D181C48-C6AA-44AD-BF93-C7642C14E45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05681">
            <a:off x="6668047" y="1964503"/>
            <a:ext cx="1825040" cy="1825040"/>
          </a:xfrm>
          <a:prstGeom prst="rect">
            <a:avLst/>
          </a:prstGeom>
        </p:spPr>
      </p:pic>
      <p:pic>
        <p:nvPicPr>
          <p:cNvPr id="30" name="圖片 29">
            <a:extLst>
              <a:ext uri="{FF2B5EF4-FFF2-40B4-BE49-F238E27FC236}">
                <a16:creationId xmlns:a16="http://schemas.microsoft.com/office/drawing/2014/main" id="{9414C4B9-621D-4088-98F4-B9D8250547C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66524">
            <a:off x="6437532" y="4051650"/>
            <a:ext cx="1919862" cy="2559816"/>
          </a:xfrm>
          <a:prstGeom prst="rect">
            <a:avLst/>
          </a:prstGeom>
        </p:spPr>
      </p:pic>
      <p:pic>
        <p:nvPicPr>
          <p:cNvPr id="32" name="圖片 31">
            <a:extLst>
              <a:ext uri="{FF2B5EF4-FFF2-40B4-BE49-F238E27FC236}">
                <a16:creationId xmlns:a16="http://schemas.microsoft.com/office/drawing/2014/main" id="{8CA0D902-BA11-4539-9229-85EF2BB9AE3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3604">
            <a:off x="8779367" y="2434296"/>
            <a:ext cx="1503020" cy="2004026"/>
          </a:xfrm>
          <a:prstGeom prst="rect">
            <a:avLst/>
          </a:prstGeom>
        </p:spPr>
      </p:pic>
      <p:pic>
        <p:nvPicPr>
          <p:cNvPr id="34" name="圖片 33">
            <a:extLst>
              <a:ext uri="{FF2B5EF4-FFF2-40B4-BE49-F238E27FC236}">
                <a16:creationId xmlns:a16="http://schemas.microsoft.com/office/drawing/2014/main" id="{56E28199-D99A-44ED-946E-D704E52AB28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5946">
            <a:off x="10106782" y="4207464"/>
            <a:ext cx="1640434" cy="219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179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52DFC5-92BF-4117-A730-2BF466C84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zh-TW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各項參數及設定</a:t>
            </a:r>
          </a:p>
        </p:txBody>
      </p:sp>
    </p:spTree>
    <p:extLst>
      <p:ext uri="{BB962C8B-B14F-4D97-AF65-F5344CB8AC3E}">
        <p14:creationId xmlns:p14="http://schemas.microsoft.com/office/powerpoint/2010/main" val="1535599489"/>
      </p:ext>
    </p:extLst>
  </p:cSld>
  <p:clrMapOvr>
    <a:masterClrMapping/>
  </p:clrMapOvr>
</p:sld>
</file>

<file path=ppt/theme/theme1.xml><?xml version="1.0" encoding="utf-8"?>
<a:theme xmlns:a="http://schemas.openxmlformats.org/drawingml/2006/main" name="包裹">
  <a:themeElements>
    <a:clrScheme name="包裹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包裹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包裹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TM10001115[[fn=包裹]]</Template>
  <TotalTime>710</TotalTime>
  <Words>1307</Words>
  <Application>Microsoft Office PowerPoint</Application>
  <PresentationFormat>寬螢幕</PresentationFormat>
  <Paragraphs>228</Paragraphs>
  <Slides>35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35</vt:i4>
      </vt:variant>
    </vt:vector>
  </HeadingPairs>
  <TitlesOfParts>
    <vt:vector size="43" baseType="lpstr">
      <vt:lpstr>微軟正黑體</vt:lpstr>
      <vt:lpstr>Arial</vt:lpstr>
      <vt:lpstr>Bahnschrift SemiBold</vt:lpstr>
      <vt:lpstr>Bahnschrift SemiBold Condensed</vt:lpstr>
      <vt:lpstr>Bahnschrift SemiBold SemiConden</vt:lpstr>
      <vt:lpstr>Consolas</vt:lpstr>
      <vt:lpstr>Gill Sans MT</vt:lpstr>
      <vt:lpstr>包裹</vt:lpstr>
      <vt:lpstr>PowerPoint 簡報</vt:lpstr>
      <vt:lpstr>PowerPoint 簡報</vt:lpstr>
      <vt:lpstr>PowerPoint 簡報</vt:lpstr>
      <vt:lpstr>動機與目的</vt:lpstr>
      <vt:lpstr>PowerPoint 簡報</vt:lpstr>
      <vt:lpstr>資料蒐集</vt:lpstr>
      <vt:lpstr>PowerPoint 簡報</vt:lpstr>
      <vt:lpstr>PowerPoint 簡報</vt:lpstr>
      <vt:lpstr>各項參數及設定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模型與架構</vt:lpstr>
      <vt:lpstr>PowerPoint 簡報</vt:lpstr>
      <vt:lpstr>方法一</vt:lpstr>
      <vt:lpstr>Efficientnet概述</vt:lpstr>
      <vt:lpstr>EfficientnetV2m</vt:lpstr>
      <vt:lpstr>PowerPoint 簡報</vt:lpstr>
      <vt:lpstr>PowerPoint 簡報</vt:lpstr>
      <vt:lpstr>PowerPoint 簡報</vt:lpstr>
      <vt:lpstr>PowerPoint 簡報</vt:lpstr>
      <vt:lpstr>PowerPoint 簡報</vt:lpstr>
      <vt:lpstr>方法二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成效與總結</vt:lpstr>
      <vt:lpstr>PowerPoint 簡報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鎮邦 葉</dc:creator>
  <cp:lastModifiedBy>俊諺 林</cp:lastModifiedBy>
  <cp:revision>65</cp:revision>
  <dcterms:created xsi:type="dcterms:W3CDTF">2022-04-26T08:27:05Z</dcterms:created>
  <dcterms:modified xsi:type="dcterms:W3CDTF">2022-04-28T08:25:29Z</dcterms:modified>
</cp:coreProperties>
</file>

<file path=docProps/thumbnail.jpeg>
</file>